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9086" r:id="rId2"/>
    <p:sldId id="9075" r:id="rId3"/>
    <p:sldId id="9082" r:id="rId4"/>
    <p:sldId id="9079" r:id="rId5"/>
    <p:sldId id="9074" r:id="rId6"/>
    <p:sldId id="9080" r:id="rId7"/>
    <p:sldId id="9076" r:id="rId8"/>
    <p:sldId id="9081" r:id="rId9"/>
    <p:sldId id="9077" r:id="rId10"/>
    <p:sldId id="9085" r:id="rId11"/>
    <p:sldId id="9084" r:id="rId12"/>
    <p:sldId id="9083" r:id="rId13"/>
    <p:sldId id="90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EF6925F-5B64-F6C6-96C2-566F3E39938A}" name="Mimee, Andrea" initials="MA" userId="S::MIMEEAN1@novartis.net::881d7ebb-b54f-4610-ae3a-0bda62dd425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St-Michel" initials="ASM" lastIdx="4" clrIdx="0">
    <p:extLst>
      <p:ext uri="{19B8F6BF-5375-455C-9EA6-DF929625EA0E}">
        <p15:presenceInfo xmlns:p15="http://schemas.microsoft.com/office/powerpoint/2012/main" userId="df0508b14a818c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CA"/>
    <a:srgbClr val="003740"/>
    <a:srgbClr val="007486"/>
    <a:srgbClr val="004552"/>
    <a:srgbClr val="5FCDF6"/>
    <a:srgbClr val="C4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1" autoAdjust="0"/>
    <p:restoredTop sz="88776" autoAdjust="0"/>
  </p:normalViewPr>
  <p:slideViewPr>
    <p:cSldViewPr snapToGrid="0">
      <p:cViewPr varScale="1">
        <p:scale>
          <a:sx n="108" d="100"/>
          <a:sy n="108" d="100"/>
        </p:scale>
        <p:origin x="1312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92C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First regimen</c:v>
                </c:pt>
                <c:pt idx="1">
                  <c:v>Second regimen</c:v>
                </c:pt>
                <c:pt idx="2">
                  <c:v>Third regimen</c:v>
                </c:pt>
                <c:pt idx="3">
                  <c:v>Fourth regimen</c:v>
                </c:pt>
                <c:pt idx="4">
                  <c:v>Fifth regimen</c:v>
                </c:pt>
                <c:pt idx="5">
                  <c:v>Sixth regimen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45.7</c:v>
                </c:pt>
                <c:pt idx="1">
                  <c:v>28</c:v>
                </c:pt>
                <c:pt idx="2">
                  <c:v>23.6</c:v>
                </c:pt>
                <c:pt idx="3">
                  <c:v>15</c:v>
                </c:pt>
                <c:pt idx="4">
                  <c:v>14.1</c:v>
                </c:pt>
                <c:pt idx="5">
                  <c:v>6.67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8B-C343-BB4B-0D289283A4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9589440"/>
        <c:axId val="2139591152"/>
      </c:barChart>
      <c:catAx>
        <c:axId val="213958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591152"/>
        <c:crosses val="autoZero"/>
        <c:auto val="1"/>
        <c:lblAlgn val="ctr"/>
        <c:lblOffset val="100"/>
        <c:noMultiLvlLbl val="0"/>
      </c:catAx>
      <c:valAx>
        <c:axId val="2139591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58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B0F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30B8B-B6A4-437E-9CD2-53B8B16EA746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E658E-19F9-490C-8D33-9D933BE72A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6563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5497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0225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072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1758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8373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496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1009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8603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5936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3824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2222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E658E-19F9-490C-8D33-9D933BE72A7B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0244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F728-B2B8-4DE5-9BB3-961D9E48C0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16BE2A-762C-4859-A381-F6EDA92DE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AC94E-6CEE-42F6-8BF1-240D9D811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DB9BE-A228-4581-990E-805C107C1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C36E6-1B23-42ED-BA92-D83F159D0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250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2FBD9-495D-4E45-BCD0-219F0176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0252C-8964-475D-BE94-D5DE624310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FCFA8-16BD-4323-B178-1B3E5062C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31802-5F5F-4FDD-B3AC-924F5A62D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CCF26-7AF3-4C08-BD75-2F7D0728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3465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C6AEC6-0E3B-4938-821D-B27A871C49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09ABC7-13A6-41CE-B39B-9D0D94B3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650C9-4CCB-4C63-A40B-80A0B019A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0D9D7-4C64-43B7-B52E-292B44628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0B883-ECC0-4A4B-BA49-CAB73B807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7907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-Col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16DB0D-5E26-4FFA-96C0-5C622041FC2D}" type="slidenum">
              <a:rPr/>
              <a:pPr/>
              <a:t>‹#›</a:t>
            </a:fld>
            <a:endParaRPr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432575" y="221749"/>
            <a:ext cx="11114557" cy="954107"/>
          </a:xfrm>
        </p:spPr>
        <p:txBody>
          <a:bodyPr/>
          <a:lstStyle/>
          <a:p>
            <a:r>
              <a:rPr lang="en-US"/>
              <a:t>Click to add title. Use assertion/evidence format. </a:t>
            </a:r>
            <a:br>
              <a:rPr lang="en-US"/>
            </a:br>
            <a:r>
              <a:rPr lang="en-US"/>
              <a:t>No end punctuation. Font size at 24-pt.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41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BFAE2C-6D49-284A-8577-D886993BF1AF}"/>
              </a:ext>
            </a:extLst>
          </p:cNvPr>
          <p:cNvSpPr/>
          <p:nvPr userDrawn="1"/>
        </p:nvSpPr>
        <p:spPr>
          <a:xfrm>
            <a:off x="0" y="320"/>
            <a:ext cx="12192000" cy="1690688"/>
          </a:xfrm>
          <a:prstGeom prst="rect">
            <a:avLst/>
          </a:prstGeom>
          <a:solidFill>
            <a:schemeClr val="tx1">
              <a:lumMod val="50000"/>
              <a:lumOff val="50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9DAB09-1368-4140-9BC2-363ED8C2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38213-F78C-4CB9-A7D2-952ADD7DC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927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578F-0404-4735-972B-7C722B7E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7537" y="6356350"/>
            <a:ext cx="395468" cy="365125"/>
          </a:xfrm>
        </p:spPr>
        <p:txBody>
          <a:bodyPr/>
          <a:lstStyle>
            <a:lvl1pPr algn="l">
              <a:defRPr/>
            </a:lvl1pPr>
          </a:lstStyle>
          <a:p>
            <a:fld id="{3E80801C-950C-4A17-AA52-3D2E5C208A8D}" type="slidenum">
              <a:rPr lang="en-CA" smtClean="0"/>
              <a:pPr/>
              <a:t>‹#›</a:t>
            </a:fld>
            <a:endParaRPr lang="en-CA"/>
          </a:p>
        </p:txBody>
      </p:sp>
      <p:pic>
        <p:nvPicPr>
          <p:cNvPr id="8" name="Picture 9" descr="Text, logo&#10;&#10;Description automatically generated">
            <a:extLst>
              <a:ext uri="{FF2B5EF4-FFF2-40B4-BE49-F238E27FC236}">
                <a16:creationId xmlns:a16="http://schemas.microsoft.com/office/drawing/2014/main" id="{DEFF9907-07B1-5D44-8B5B-9916453572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31078" y="6356350"/>
            <a:ext cx="1536459" cy="325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766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55078-E9BB-47E8-9CC6-7A59F0887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BE714-4F0B-40E0-A7B7-45097FDF0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B8628-EFF0-4662-B749-560A71D1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AC5BE-476E-4469-91F8-781B83C6E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B4719-5ACF-4A16-9E12-95BCEB3EB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542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3AC84-2EA2-453E-9F92-BD58DF5BF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03B92-8E8E-471A-B1A8-219F33E15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457B4-FAA6-4D2D-8516-E44D81C566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E94B87-7BBE-4F13-895F-44DAD0C70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EE3F1-24BC-4DB8-8583-A15A7DC99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9F8B8-B7E6-4153-81E7-4A1AD714B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664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624AB-229D-4FFB-89A8-A10697818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82FCF-1D9E-49D7-AA09-E55404602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7456C5-616C-43B0-ADDC-D99926580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51BC9A-219E-48AB-AEF1-E48DD13340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54760E-0605-47AC-B4EC-CA86E0762F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8A163E-A744-40FB-8AF5-D418DEA19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C99CE0-1ED6-45FC-AF75-056D5FE1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EAF364-CE61-455C-9353-9DA2EC729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958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43FBF-191A-44BB-A731-9CA6EFFFB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8D7285-9742-4F83-8A2F-B7613A04C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7BA7C-2989-4487-8121-ECDBC75D9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849D5F-B2C6-4811-AA88-E60F91964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7299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DEF40A-F4C6-4808-939F-721093F67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C29DC-DCCD-47F5-863B-7B79BAF45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F7A07-ECE3-40F0-AA65-CD41422D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8746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7F4D3-4474-4C71-8B2F-4AB25C2E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FC053-0A95-4A6C-A196-8D7B30C2B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17DEA-0C40-46C5-8D03-1B303C549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BEEA2-7024-4FD4-BCC3-A9CAB7E9E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C7E58-5A8D-4753-90BA-DC14D886E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5AAAF-A214-4A9B-9D4E-F44FB9A3F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39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94F6B-E945-457C-9AD4-78126899B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A373EE-BEE1-45D5-8948-3F1570574D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ABDC0-142B-4109-89E7-2AC8E55279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B172D-3D83-4835-BCB0-FE570B0DB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9F77C-967C-4ACC-884A-1F97579D9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9FA0F-0852-4B3E-B86A-8DCBCB234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122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E7A7F5-5D6E-453B-86A5-B6E2821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617DD-C704-4342-989B-609DC6838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18D77-2990-4DE0-8A80-9DFEF63C13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21A10-CE49-48B8-81CE-A4D8D6AB8DAF}" type="datetimeFigureOut">
              <a:rPr lang="en-CA" smtClean="0"/>
              <a:t>2025-02-09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01E2F-07F1-473C-BB97-799FBC98CF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B5C8E-1D33-4072-87CA-C16F6E7E65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801C-950C-4A17-AA52-3D2E5C208A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986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df.hres.ca/dpd_pm/00075584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brain with lines and light&#10;&#10;Description automatically generated">
            <a:extLst>
              <a:ext uri="{FF2B5EF4-FFF2-40B4-BE49-F238E27FC236}">
                <a16:creationId xmlns:a16="http://schemas.microsoft.com/office/drawing/2014/main" id="{EF8AADAE-5C47-AC44-95BE-FCCA1173B7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9" t="1852" r="19910" b="-1852"/>
          <a:stretch/>
        </p:blipFill>
        <p:spPr>
          <a:xfrm>
            <a:off x="5626100" y="12700"/>
            <a:ext cx="6565900" cy="7065333"/>
          </a:xfrm>
          <a:prstGeom prst="rect">
            <a:avLst/>
          </a:prstGeom>
        </p:spPr>
      </p:pic>
      <p:pic>
        <p:nvPicPr>
          <p:cNvPr id="5" name="Picture 9" descr="Text, logo&#10;&#10;Description automatically generated">
            <a:extLst>
              <a:ext uri="{FF2B5EF4-FFF2-40B4-BE49-F238E27FC236}">
                <a16:creationId xmlns:a16="http://schemas.microsoft.com/office/drawing/2014/main" id="{669ECE3F-A293-0D40-9E2A-82F19C024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82" y="3908141"/>
            <a:ext cx="3711718" cy="786978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606803-F16B-AD48-9DB9-C6C4AE145F91}"/>
              </a:ext>
            </a:extLst>
          </p:cNvPr>
          <p:cNvSpPr txBox="1"/>
          <p:nvPr/>
        </p:nvSpPr>
        <p:spPr>
          <a:xfrm>
            <a:off x="682482" y="1595642"/>
            <a:ext cx="467360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3200" b="1" dirty="0">
                <a:solidFill>
                  <a:schemeClr val="tx2">
                    <a:lumMod val="25000"/>
                  </a:schemeClr>
                </a:solidFill>
              </a:rPr>
              <a:t>Adjunctive </a:t>
            </a:r>
            <a:r>
              <a:rPr lang="en-CA" sz="3200" b="1" dirty="0" err="1">
                <a:solidFill>
                  <a:schemeClr val="tx2">
                    <a:lumMod val="25000"/>
                  </a:schemeClr>
                </a:solidFill>
              </a:rPr>
              <a:t>cenobamate</a:t>
            </a:r>
            <a:r>
              <a:rPr lang="en-CA" sz="3200" b="1" dirty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CA" sz="3200" b="1" dirty="0">
                <a:solidFill>
                  <a:schemeClr val="tx2">
                    <a:lumMod val="25000"/>
                  </a:schemeClr>
                </a:solidFill>
              </a:rPr>
              <a:t>for focal epilepsy – </a:t>
            </a:r>
          </a:p>
          <a:p>
            <a:r>
              <a:rPr lang="en-CA" sz="1800" b="1" dirty="0">
                <a:solidFill>
                  <a:schemeClr val="tx2">
                    <a:lumMod val="25000"/>
                  </a:schemeClr>
                </a:solidFill>
              </a:rPr>
              <a:t>data review and use in clinical practice</a:t>
            </a:r>
            <a:endParaRPr lang="en-US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0CC9EFFD-2575-5441-8B70-F504F1F6D8AE}"/>
              </a:ext>
            </a:extLst>
          </p:cNvPr>
          <p:cNvSpPr txBox="1"/>
          <p:nvPr/>
        </p:nvSpPr>
        <p:spPr>
          <a:xfrm>
            <a:off x="682482" y="3211571"/>
            <a:ext cx="4956318" cy="384057"/>
          </a:xfrm>
          <a:prstGeom prst="rect">
            <a:avLst/>
          </a:prstGeom>
          <a:gradFill>
            <a:gsLst>
              <a:gs pos="88000">
                <a:schemeClr val="tx1">
                  <a:lumMod val="85000"/>
                  <a:lumOff val="15000"/>
                </a:schemeClr>
              </a:gs>
              <a:gs pos="22000">
                <a:schemeClr val="tx1">
                  <a:lumMod val="0"/>
                </a:schemeClr>
              </a:gs>
              <a:gs pos="58000">
                <a:srgbClr val="00B0F0"/>
              </a:gs>
              <a:gs pos="60000">
                <a:schemeClr val="tx1">
                  <a:lumMod val="85000"/>
                  <a:lumOff val="15000"/>
                </a:schemeClr>
              </a:gs>
              <a:gs pos="36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txBody>
          <a:bodyPr wrap="square" tIns="144000" bIns="39600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CA" i="1" dirty="0">
                <a:solidFill>
                  <a:srgbClr val="FFFFFF"/>
                </a:solidFill>
              </a:rPr>
              <a:t>February 2025 edition</a:t>
            </a:r>
          </a:p>
        </p:txBody>
      </p:sp>
    </p:spTree>
    <p:extLst>
      <p:ext uri="{BB962C8B-B14F-4D97-AF65-F5344CB8AC3E}">
        <p14:creationId xmlns:p14="http://schemas.microsoft.com/office/powerpoint/2010/main" val="2444287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DD7DE-A096-A9AC-D911-6CF104BE1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Cenobamate prior to epilepsy surgery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F6961-DA75-CC13-9D71-2175C845F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83927"/>
            <a:ext cx="10668000" cy="48358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92CA"/>
                </a:solidFill>
              </a:rPr>
              <a:t>Expert Panel recommendations for presurgical use of cenobamate</a:t>
            </a:r>
            <a:r>
              <a:rPr lang="en-US" sz="2000" b="1" baseline="30000" dirty="0">
                <a:solidFill>
                  <a:srgbClr val="0092CA"/>
                </a:solidFill>
              </a:rPr>
              <a:t>1</a:t>
            </a:r>
          </a:p>
          <a:p>
            <a:r>
              <a:rPr lang="en-US" sz="1600" dirty="0"/>
              <a:t>Wait times for epilepsy surgery may be significantly delayed</a:t>
            </a:r>
          </a:p>
          <a:p>
            <a:pPr lvl="1"/>
            <a:r>
              <a:rPr lang="en-US" sz="1600" dirty="0"/>
              <a:t>19.6 years from diagnosis to surgery in one study of Canadian patients</a:t>
            </a:r>
            <a:r>
              <a:rPr lang="en-US" sz="1600" baseline="30000" dirty="0"/>
              <a:t>2</a:t>
            </a:r>
          </a:p>
          <a:p>
            <a:r>
              <a:rPr lang="en-CA" sz="1600" dirty="0">
                <a:effectLst/>
              </a:rPr>
              <a:t>A trial of cenobamate and ASM optimization is recommended  in parallel with presurgical evaluation</a:t>
            </a:r>
          </a:p>
          <a:p>
            <a:r>
              <a:rPr lang="en-CA" sz="1600" dirty="0">
                <a:effectLst/>
              </a:rPr>
              <a:t>Adjunctive cenobamate is recommended before </a:t>
            </a:r>
            <a:r>
              <a:rPr lang="en-CA" sz="1600" dirty="0" err="1">
                <a:effectLst/>
              </a:rPr>
              <a:t>vagus</a:t>
            </a:r>
            <a:r>
              <a:rPr lang="en-CA" sz="1600" dirty="0">
                <a:effectLst/>
              </a:rPr>
              <a:t> nerve stimulation, deep brain stimulation, or responsive neurostimulation</a:t>
            </a:r>
          </a:p>
          <a:p>
            <a:r>
              <a:rPr lang="en-CA" sz="1600" dirty="0">
                <a:effectLst/>
              </a:rPr>
              <a:t>The use of cenobamate should not delay imminent surgery</a:t>
            </a:r>
          </a:p>
          <a:p>
            <a:r>
              <a:rPr lang="en-CA" sz="1600" dirty="0"/>
              <a:t>P</a:t>
            </a:r>
            <a:r>
              <a:rPr lang="en-CA" sz="1600" dirty="0">
                <a:effectLst/>
              </a:rPr>
              <a:t>atients may decide to defer or cancel surgical treatment if they achieve sustained seizure freedom with cenobamate</a:t>
            </a:r>
          </a:p>
          <a:p>
            <a:pPr lvl="1"/>
            <a:r>
              <a:rPr lang="en-CA" sz="1600" dirty="0">
                <a:effectLst/>
              </a:rPr>
              <a:t>Any decision to defer surgery based on the efficacy/tolerability of cenobamate should be made on a case-by-case basis</a:t>
            </a:r>
          </a:p>
          <a:p>
            <a:r>
              <a:rPr lang="en-CA" sz="1600" dirty="0">
                <a:effectLst/>
              </a:rPr>
              <a:t>Some patients may wish to postpone surgery if there is a less than complete reduction in seizures (e.g. ≥75% reduction) to further optimize therapy; others may wish to proceed with surgery</a:t>
            </a:r>
          </a:p>
          <a:p>
            <a:r>
              <a:rPr lang="en-CA" sz="1600" dirty="0">
                <a:effectLst/>
              </a:rPr>
              <a:t>Surgical treatment does not preclude the use of cenobamate. The use of cenobamate after unsuccessful surgery or palliative neuromodulation may be associated with better outcomes</a:t>
            </a: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6DEC10-F039-3813-055E-BC7F5F99CB94}"/>
              </a:ext>
            </a:extLst>
          </p:cNvPr>
          <p:cNvSpPr txBox="1"/>
          <p:nvPr/>
        </p:nvSpPr>
        <p:spPr>
          <a:xfrm>
            <a:off x="560447" y="649287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1000" b="0" i="0" dirty="0">
                <a:effectLst/>
              </a:rPr>
              <a:t>1. Laxer et al. </a:t>
            </a:r>
            <a:r>
              <a:rPr lang="en-CA" sz="1000" i="1" dirty="0">
                <a:effectLst/>
              </a:rPr>
              <a:t>Neurol </a:t>
            </a:r>
            <a:r>
              <a:rPr lang="en-CA" sz="1000" i="1" dirty="0" err="1">
                <a:effectLst/>
              </a:rPr>
              <a:t>Ther</a:t>
            </a:r>
            <a:r>
              <a:rPr lang="en-CA" sz="1000" i="1" dirty="0">
                <a:effectLst/>
              </a:rPr>
              <a:t> </a:t>
            </a:r>
            <a:r>
              <a:rPr lang="en-CA" sz="1000" dirty="0">
                <a:effectLst/>
              </a:rPr>
              <a:t>2024;13:1337-1348. 2. Martinez-Juarez et al</a:t>
            </a:r>
            <a:r>
              <a:rPr lang="en-CA" sz="1000" i="1" dirty="0">
                <a:effectLst/>
              </a:rPr>
              <a:t>. </a:t>
            </a:r>
            <a:r>
              <a:rPr lang="en-CA" sz="1000" b="0" i="1" dirty="0">
                <a:effectLst/>
              </a:rPr>
              <a:t>Epilepsia Open </a:t>
            </a:r>
            <a:r>
              <a:rPr lang="en-CA" sz="1000" b="0" i="0" dirty="0">
                <a:effectLst/>
              </a:rPr>
              <a:t>2017;2:453-458.</a:t>
            </a:r>
            <a:endParaRPr lang="en-CA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1126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CEDF0-C32D-DFEB-9135-3F3021891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90668" cy="1325563"/>
          </a:xfrm>
        </p:spPr>
        <p:txBody>
          <a:bodyPr/>
          <a:lstStyle/>
          <a:p>
            <a:r>
              <a:rPr lang="en-US" dirty="0"/>
              <a:t>Network meta-analysis (NMA) of adjunctive therapies for focal-onset seizures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31978-E0C4-36D1-C2F7-3E2CA11DC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7973" y="2136402"/>
            <a:ext cx="3798195" cy="3981873"/>
          </a:xfrm>
          <a:ln w="25400">
            <a:solidFill>
              <a:srgbClr val="0092CA"/>
            </a:solidFill>
          </a:ln>
        </p:spPr>
        <p:txBody>
          <a:bodyPr>
            <a:normAutofit lnSpcReduction="10000"/>
          </a:bodyPr>
          <a:lstStyle/>
          <a:p>
            <a:pPr marL="187325" indent="-187325">
              <a:lnSpc>
                <a:spcPct val="100000"/>
              </a:lnSpc>
            </a:pPr>
            <a:r>
              <a:rPr lang="en-US" sz="1600" dirty="0"/>
              <a:t>NMA (23 studies) of efficacy outcomes with adjunctive therapies in focal-onset seizures</a:t>
            </a:r>
            <a:endParaRPr lang="en-CA" sz="1600" dirty="0"/>
          </a:p>
          <a:p>
            <a:pPr marL="187325" indent="-187325">
              <a:lnSpc>
                <a:spcPct val="100000"/>
              </a:lnSpc>
            </a:pPr>
            <a:r>
              <a:rPr lang="en-CA" sz="1600" dirty="0">
                <a:effectLst/>
              </a:rPr>
              <a:t>Cenobamate was significantly superior to all other adjunctive therapies with respect to the ≥50% responder rate </a:t>
            </a:r>
          </a:p>
          <a:p>
            <a:pPr marL="187325" indent="-187325">
              <a:lnSpc>
                <a:spcPct val="100000"/>
              </a:lnSpc>
            </a:pPr>
            <a:r>
              <a:rPr lang="en-CA" sz="1600" dirty="0">
                <a:effectLst/>
              </a:rPr>
              <a:t>Cenobamate-treated patients were </a:t>
            </a:r>
            <a:r>
              <a:rPr lang="en-CA" sz="1600" dirty="0"/>
              <a:t>significantly more likely to achieve seizure freedom compared to patients receiving other adjunctive therapies</a:t>
            </a:r>
          </a:p>
          <a:p>
            <a:pPr marL="187325" indent="-187325">
              <a:lnSpc>
                <a:spcPct val="100000"/>
              </a:lnSpc>
            </a:pPr>
            <a:r>
              <a:rPr lang="en-CA" sz="1600" dirty="0">
                <a:effectLst/>
              </a:rPr>
              <a:t>No significant differences in the rate of treatment-emergent adverse effects or adverse effects leading to discontinuation with cenobamate vs. other adjunctive </a:t>
            </a:r>
            <a:r>
              <a:rPr lang="en-CA" sz="1600" dirty="0"/>
              <a:t>t</a:t>
            </a:r>
            <a:r>
              <a:rPr lang="en-CA" sz="1600" dirty="0">
                <a:effectLst/>
              </a:rPr>
              <a:t>herapies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531CC6-8972-94C8-EEA5-30A3C6658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73" y="1879277"/>
            <a:ext cx="7574493" cy="4496124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4EBA78-088D-0C43-6B21-A377C3BD7384}"/>
              </a:ext>
            </a:extLst>
          </p:cNvPr>
          <p:cNvSpPr txBox="1"/>
          <p:nvPr/>
        </p:nvSpPr>
        <p:spPr>
          <a:xfrm>
            <a:off x="458273" y="6526371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1000" b="0" i="0" dirty="0" err="1">
                <a:effectLst/>
              </a:rPr>
              <a:t>Mulheron</a:t>
            </a:r>
            <a:r>
              <a:rPr lang="en-CA" sz="1000" b="0" i="0" dirty="0">
                <a:effectLst/>
              </a:rPr>
              <a:t> et al. </a:t>
            </a:r>
            <a:r>
              <a:rPr lang="en-CA" sz="1000" b="0" i="1" dirty="0">
                <a:effectLst/>
              </a:rPr>
              <a:t>Seizure</a:t>
            </a:r>
            <a:r>
              <a:rPr lang="en-CA" sz="1000" b="0" i="0" dirty="0">
                <a:effectLst/>
              </a:rPr>
              <a:t> 2024;118:80-90</a:t>
            </a:r>
            <a:r>
              <a:rPr lang="en-CA" sz="1000" b="0" i="0" dirty="0">
                <a:solidFill>
                  <a:srgbClr val="5B616B"/>
                </a:solidFill>
                <a:effectLst/>
              </a:rPr>
              <a:t>.</a:t>
            </a:r>
            <a:endParaRPr lang="en-CA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2690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16C0A-35C7-B30E-4733-AFA402545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081506D-3564-1F61-6615-42469AE64750}"/>
              </a:ext>
            </a:extLst>
          </p:cNvPr>
          <p:cNvSpPr txBox="1"/>
          <p:nvPr/>
        </p:nvSpPr>
        <p:spPr>
          <a:xfrm>
            <a:off x="516226" y="2308234"/>
            <a:ext cx="11306579" cy="2516619"/>
          </a:xfrm>
          <a:prstGeom prst="rect">
            <a:avLst/>
          </a:prstGeom>
          <a:noFill/>
          <a:ln w="25400">
            <a:solidFill>
              <a:srgbClr val="0092CA"/>
            </a:solidFill>
          </a:ln>
        </p:spPr>
        <p:txBody>
          <a:bodyPr wrap="square" lIns="251999" tIns="251999" rtlCol="0">
            <a:spAutoFit/>
          </a:bodyPr>
          <a:lstStyle/>
          <a:p>
            <a:r>
              <a:rPr lang="en-US" b="1" dirty="0"/>
              <a:t>Cenobamate dosing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12.5 mg/day starting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Titrate dose every 2 weeks: 25 mg            50 mg            100 mg            150 mg             200 mg (usual maintenance dose)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Cenobamate dose may be increased by 50 mg/day every 2 weeks if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Maximum dose 400 mg/day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0E051A-9D37-2136-03CF-6B3BF2C4D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Cenobamate dosing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4C6F0D-2EA0-7F15-0B0F-823154927C62}"/>
              </a:ext>
            </a:extLst>
          </p:cNvPr>
          <p:cNvCxnSpPr>
            <a:cxnSpLocks/>
          </p:cNvCxnSpPr>
          <p:nvPr/>
        </p:nvCxnSpPr>
        <p:spPr>
          <a:xfrm>
            <a:off x="4312094" y="3282229"/>
            <a:ext cx="437881" cy="0"/>
          </a:xfrm>
          <a:prstGeom prst="straightConnector1">
            <a:avLst/>
          </a:prstGeom>
          <a:ln w="50800">
            <a:solidFill>
              <a:srgbClr val="0092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B16B9CE-CE0B-A1CA-6640-DA94C58D0B1A}"/>
              </a:ext>
            </a:extLst>
          </p:cNvPr>
          <p:cNvCxnSpPr>
            <a:cxnSpLocks/>
          </p:cNvCxnSpPr>
          <p:nvPr/>
        </p:nvCxnSpPr>
        <p:spPr>
          <a:xfrm>
            <a:off x="5533272" y="3282229"/>
            <a:ext cx="437881" cy="0"/>
          </a:xfrm>
          <a:prstGeom prst="straightConnector1">
            <a:avLst/>
          </a:prstGeom>
          <a:ln w="50800">
            <a:solidFill>
              <a:srgbClr val="0092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7159D5-631A-D50E-DDDE-9A3E9E93B35C}"/>
              </a:ext>
            </a:extLst>
          </p:cNvPr>
          <p:cNvCxnSpPr>
            <a:cxnSpLocks/>
          </p:cNvCxnSpPr>
          <p:nvPr/>
        </p:nvCxnSpPr>
        <p:spPr>
          <a:xfrm>
            <a:off x="6837038" y="3270683"/>
            <a:ext cx="439200" cy="0"/>
          </a:xfrm>
          <a:prstGeom prst="straightConnector1">
            <a:avLst/>
          </a:prstGeom>
          <a:ln w="50800">
            <a:solidFill>
              <a:srgbClr val="0092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5ADAD3-E8D3-D4A8-4EB3-BA1F78CFCE03}"/>
              </a:ext>
            </a:extLst>
          </p:cNvPr>
          <p:cNvCxnSpPr>
            <a:cxnSpLocks/>
          </p:cNvCxnSpPr>
          <p:nvPr/>
        </p:nvCxnSpPr>
        <p:spPr>
          <a:xfrm>
            <a:off x="8181871" y="3270683"/>
            <a:ext cx="439200" cy="0"/>
          </a:xfrm>
          <a:prstGeom prst="straightConnector1">
            <a:avLst/>
          </a:prstGeom>
          <a:ln w="50800">
            <a:solidFill>
              <a:srgbClr val="0092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BA10FD7-DD3F-2673-AB13-915B58FBE8A0}"/>
              </a:ext>
            </a:extLst>
          </p:cNvPr>
          <p:cNvSpPr txBox="1"/>
          <p:nvPr/>
        </p:nvSpPr>
        <p:spPr>
          <a:xfrm>
            <a:off x="560447" y="649287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b="0" i="0" dirty="0">
                <a:effectLst/>
              </a:rPr>
              <a:t>Smith et al. </a:t>
            </a:r>
            <a:r>
              <a:rPr lang="en-CA" sz="1000" i="1" dirty="0">
                <a:effectLst/>
                <a:latin typeface="Times" panose="02020603050405020304" pitchFamily="18" charset="0"/>
              </a:rPr>
              <a:t>Neurol </a:t>
            </a:r>
            <a:r>
              <a:rPr lang="en-CA" sz="1000" i="1" dirty="0" err="1">
                <a:effectLst/>
                <a:latin typeface="Times" panose="02020603050405020304" pitchFamily="18" charset="0"/>
              </a:rPr>
              <a:t>Ther</a:t>
            </a:r>
            <a:r>
              <a:rPr lang="en-CA" sz="1000" i="1" dirty="0">
                <a:effectLst/>
                <a:latin typeface="Times" panose="02020603050405020304" pitchFamily="18" charset="0"/>
              </a:rPr>
              <a:t> </a:t>
            </a:r>
            <a:r>
              <a:rPr lang="en-CA" sz="1000" dirty="0">
                <a:effectLst/>
                <a:latin typeface="Times" panose="02020603050405020304" pitchFamily="18" charset="0"/>
              </a:rPr>
              <a:t>2022:11:1705-1720</a:t>
            </a:r>
            <a:r>
              <a:rPr lang="en-CA" sz="1000" dirty="0">
                <a:latin typeface="Times" panose="02020603050405020304" pitchFamily="18" charset="0"/>
              </a:rPr>
              <a:t>.</a:t>
            </a:r>
            <a:endParaRPr lang="en-CA" sz="1000" dirty="0">
              <a:effectLst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70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B37B9-AB55-6B50-47EF-2526DFCA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cenobamate – dose adjustments for concomitant ASMs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A7CDDE-8007-0AD6-E341-BA0116C4F177}"/>
              </a:ext>
            </a:extLst>
          </p:cNvPr>
          <p:cNvSpPr txBox="1"/>
          <p:nvPr/>
        </p:nvSpPr>
        <p:spPr>
          <a:xfrm>
            <a:off x="1704304" y="1728988"/>
            <a:ext cx="8783391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92CA"/>
                </a:solidFill>
              </a:rPr>
              <a:t>Recommended proactive dose adjustments of concomitant antiseizure medications</a:t>
            </a:r>
          </a:p>
        </p:txBody>
      </p:sp>
      <p:graphicFrame>
        <p:nvGraphicFramePr>
          <p:cNvPr id="24" name="Content Placeholder 23">
            <a:extLst>
              <a:ext uri="{FF2B5EF4-FFF2-40B4-BE49-F238E27FC236}">
                <a16:creationId xmlns:a16="http://schemas.microsoft.com/office/drawing/2014/main" id="{446EBC79-24B4-FDF2-FE21-18BF9B6E32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863110"/>
              </p:ext>
            </p:extLst>
          </p:nvPr>
        </p:nvGraphicFramePr>
        <p:xfrm>
          <a:off x="791854" y="2140775"/>
          <a:ext cx="10608289" cy="3783029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59100">
                  <a:extLst>
                    <a:ext uri="{9D8B030D-6E8A-4147-A177-3AD203B41FA5}">
                      <a16:colId xmlns:a16="http://schemas.microsoft.com/office/drawing/2014/main" val="84811846"/>
                    </a:ext>
                  </a:extLst>
                </a:gridCol>
                <a:gridCol w="4051298">
                  <a:extLst>
                    <a:ext uri="{9D8B030D-6E8A-4147-A177-3AD203B41FA5}">
                      <a16:colId xmlns:a16="http://schemas.microsoft.com/office/drawing/2014/main" val="2085806248"/>
                    </a:ext>
                  </a:extLst>
                </a:gridCol>
                <a:gridCol w="3597891">
                  <a:extLst>
                    <a:ext uri="{9D8B030D-6E8A-4147-A177-3AD203B41FA5}">
                      <a16:colId xmlns:a16="http://schemas.microsoft.com/office/drawing/2014/main" val="39582981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CLOBAZAM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sng" dirty="0"/>
                        <a:t>&lt;</a:t>
                      </a:r>
                      <a:r>
                        <a:rPr lang="en-US" sz="1400" dirty="0"/>
                        <a:t> 40 mg/day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&gt;40 mg/day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209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 5-10 mg at cenobamate 12.5 mg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 5-10 mg at cenobamate 50 mg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>
                          <a:effectLst/>
                        </a:rPr>
                        <a:t>and at 100 mg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10-20 mg at cenobamate 12.5 mg/day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10-20 mg at cenobamate 25 mg/day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806734"/>
                  </a:ext>
                </a:extLst>
              </a:tr>
              <a:tr h="38450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LACOSAMIDE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sng" dirty="0">
                          <a:solidFill>
                            <a:schemeClr val="bg1"/>
                          </a:solidFill>
                        </a:rPr>
                        <a:t>&lt;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 400 mg/day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&gt;400 mg/day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812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Reduce dose if adverse events occur*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100 mg at cenobamate 50 mg/day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100 mg at cenobamate 100 mg/day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851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PHENYTOIN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&lt; 15 </a:t>
                      </a:r>
                      <a:r>
                        <a:rPr lang="en-US" sz="1400" b="1" kern="1200" dirty="0" err="1">
                          <a:solidFill>
                            <a:schemeClr val="bg1"/>
                          </a:solidFill>
                          <a:effectLst/>
                        </a:rPr>
                        <a:t>μg</a:t>
                      </a: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</a:rPr>
                        <a:t>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sng" dirty="0">
                          <a:solidFill>
                            <a:schemeClr val="bg1"/>
                          </a:solidFill>
                        </a:rPr>
                        <a:t>&gt;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15 </a:t>
                      </a:r>
                      <a:r>
                        <a:rPr lang="en-US" sz="1400" b="1" kern="1200" dirty="0" err="1">
                          <a:solidFill>
                            <a:schemeClr val="bg1"/>
                          </a:solidFill>
                          <a:effectLst/>
                        </a:rPr>
                        <a:t>μg</a:t>
                      </a: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</a:rPr>
                        <a:t>/mL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025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Reduce dose if adverse events occur*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100 mg at cenobamate 25 mg/day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100 mg at cenobamate 50 mg/day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878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PHENOBARBITAL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sng" dirty="0">
                          <a:solidFill>
                            <a:schemeClr val="bg1"/>
                          </a:solidFill>
                        </a:rPr>
                        <a:t>&gt;</a:t>
                      </a:r>
                      <a:r>
                        <a:rPr lang="en-US" sz="1400" b="1" u="none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5 </a:t>
                      </a:r>
                      <a:r>
                        <a:rPr lang="en-US" sz="1400" b="1" kern="1200" dirty="0" err="1">
                          <a:solidFill>
                            <a:schemeClr val="bg1"/>
                          </a:solidFill>
                          <a:effectLst/>
                        </a:rPr>
                        <a:t>μg</a:t>
                      </a: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</a:rPr>
                        <a:t>/mL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097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↓</a:t>
                      </a:r>
                      <a:r>
                        <a:rPr lang="en-CA" sz="1400" dirty="0">
                          <a:effectLst/>
                        </a:rPr>
                        <a:t> 25% at cenobamate 50 mg/day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Consider earlier ↓</a:t>
                      </a:r>
                      <a:r>
                        <a:rPr lang="en-CA" sz="1400" dirty="0">
                          <a:effectLst/>
                        </a:rPr>
                        <a:t> 25% starting at cenobamate 25 mg/day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107692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9CFF68F9-B05B-0129-6AF7-69768A2CB6B7}"/>
              </a:ext>
            </a:extLst>
          </p:cNvPr>
          <p:cNvSpPr txBox="1"/>
          <p:nvPr/>
        </p:nvSpPr>
        <p:spPr>
          <a:xfrm>
            <a:off x="791854" y="5964950"/>
            <a:ext cx="10018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*Reactive</a:t>
            </a:r>
            <a:r>
              <a:rPr lang="en-US" dirty="0"/>
              <a:t>: </a:t>
            </a:r>
            <a:r>
              <a:rPr lang="en-US" sz="1800" dirty="0"/>
              <a:t>If adverse effects occur, reduce standard dose of other ASMs by </a:t>
            </a:r>
            <a:r>
              <a:rPr lang="en-US" sz="1800" dirty="0">
                <a:solidFill>
                  <a:schemeClr val="tx1"/>
                </a:solidFill>
              </a:rPr>
              <a:t>~</a:t>
            </a:r>
            <a:r>
              <a:rPr lang="en-US" sz="1800" dirty="0"/>
              <a:t>25% every 2 weeks if needed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027DBF-EE95-7623-14B6-EBDB2B1F9C44}"/>
              </a:ext>
            </a:extLst>
          </p:cNvPr>
          <p:cNvSpPr txBox="1"/>
          <p:nvPr/>
        </p:nvSpPr>
        <p:spPr>
          <a:xfrm>
            <a:off x="547747" y="649287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b="0" i="0" dirty="0">
                <a:effectLst/>
              </a:rPr>
              <a:t>Smith et al. </a:t>
            </a:r>
            <a:r>
              <a:rPr lang="en-CA" sz="1000" i="1" dirty="0">
                <a:effectLst/>
                <a:latin typeface="Times" panose="02020603050405020304" pitchFamily="18" charset="0"/>
              </a:rPr>
              <a:t>Neurol </a:t>
            </a:r>
            <a:r>
              <a:rPr lang="en-CA" sz="1000" i="1" dirty="0" err="1">
                <a:effectLst/>
                <a:latin typeface="Times" panose="02020603050405020304" pitchFamily="18" charset="0"/>
              </a:rPr>
              <a:t>Ther</a:t>
            </a:r>
            <a:r>
              <a:rPr lang="en-CA" sz="1000" i="1" dirty="0">
                <a:effectLst/>
                <a:latin typeface="Times" panose="02020603050405020304" pitchFamily="18" charset="0"/>
              </a:rPr>
              <a:t> </a:t>
            </a:r>
            <a:r>
              <a:rPr lang="en-CA" sz="1000" dirty="0">
                <a:effectLst/>
                <a:latin typeface="Times" panose="02020603050405020304" pitchFamily="18" charset="0"/>
              </a:rPr>
              <a:t>2022:11:1705-1720</a:t>
            </a:r>
            <a:r>
              <a:rPr lang="en-CA" sz="1000" dirty="0">
                <a:latin typeface="Times" panose="02020603050405020304" pitchFamily="18" charset="0"/>
              </a:rPr>
              <a:t>.</a:t>
            </a:r>
            <a:endParaRPr lang="en-CA" sz="1000" dirty="0">
              <a:effectLst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09EAD-5A70-3CFC-8ED5-729CEC5DA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425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Rate of seizure freedom with successive antiseizure medications (ASM)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681F697-E5AA-E64E-93E2-A2B80DFD8B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6784270"/>
              </p:ext>
            </p:extLst>
          </p:nvPr>
        </p:nvGraphicFramePr>
        <p:xfrm>
          <a:off x="703118" y="1859049"/>
          <a:ext cx="10785764" cy="282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539BDA6-8184-14A5-D91F-77C15A4D6D23}"/>
              </a:ext>
            </a:extLst>
          </p:cNvPr>
          <p:cNvSpPr txBox="1"/>
          <p:nvPr/>
        </p:nvSpPr>
        <p:spPr>
          <a:xfrm>
            <a:off x="703118" y="4702648"/>
            <a:ext cx="112983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30-year observational study of newly-diagnosed patients with epilepsy (N=1795)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45.7% achieved seizure freedom for </a:t>
            </a:r>
            <a:r>
              <a:rPr lang="en-US" u="sng" dirty="0"/>
              <a:t>&gt;</a:t>
            </a:r>
            <a:r>
              <a:rPr lang="en-US" dirty="0"/>
              <a:t>1 year with first ASM and 28% with the second ASM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0" i="0" dirty="0">
                <a:solidFill>
                  <a:srgbClr val="1B1B1B"/>
                </a:solidFill>
                <a:effectLst/>
              </a:rPr>
              <a:t>Patients who did not achieve seizure freedom with the first ASM had a greater likelihood of uncontrolled epilepsy with each successive ASM (OR 1.73)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0" i="0" dirty="0">
                <a:solidFill>
                  <a:srgbClr val="1B1B1B"/>
                </a:solidFill>
                <a:effectLst/>
              </a:rPr>
              <a:t>If the first ASM failed, the additional probability of seizure freedom was low with the second ASM (11.6%), </a:t>
            </a:r>
            <a:r>
              <a:rPr lang="en-CA" dirty="0">
                <a:solidFill>
                  <a:srgbClr val="1B1B1B"/>
                </a:solidFill>
              </a:rPr>
              <a:t>third ASM (4.1%) and subsequent ASMs (1.0%)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B99CDE-1190-2F12-80CF-36145CA5E056}"/>
              </a:ext>
            </a:extLst>
          </p:cNvPr>
          <p:cNvSpPr txBox="1"/>
          <p:nvPr/>
        </p:nvSpPr>
        <p:spPr>
          <a:xfrm rot="16200000">
            <a:off x="-650553" y="3113434"/>
            <a:ext cx="2257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achieving seizure freedom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025273-2B73-A92E-33E1-073380577851}"/>
              </a:ext>
            </a:extLst>
          </p:cNvPr>
          <p:cNvSpPr txBox="1"/>
          <p:nvPr/>
        </p:nvSpPr>
        <p:spPr>
          <a:xfrm>
            <a:off x="387877" y="650634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1000" dirty="0"/>
              <a:t>Chen et al.</a:t>
            </a:r>
            <a:r>
              <a:rPr lang="en-CA" sz="1000" b="0" i="0" dirty="0">
                <a:solidFill>
                  <a:srgbClr val="1B1B1B"/>
                </a:solidFill>
                <a:effectLst/>
              </a:rPr>
              <a:t> </a:t>
            </a:r>
            <a:r>
              <a:rPr lang="en-CA" sz="1000" b="0" i="1" dirty="0">
                <a:solidFill>
                  <a:srgbClr val="1B1B1B"/>
                </a:solidFill>
                <a:effectLst/>
              </a:rPr>
              <a:t>JAMA Neurol </a:t>
            </a:r>
            <a:r>
              <a:rPr lang="en-CA" sz="1000" b="0" i="0" dirty="0">
                <a:solidFill>
                  <a:srgbClr val="1B1B1B"/>
                </a:solidFill>
                <a:effectLst/>
              </a:rPr>
              <a:t>2017;75:279-286.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2613474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73AFB-4AF7-5E6D-FC03-347149711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95111-7E4E-5302-8588-D2C1F8F89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821" y="422992"/>
            <a:ext cx="11608903" cy="1091352"/>
          </a:xfrm>
        </p:spPr>
        <p:txBody>
          <a:bodyPr/>
          <a:lstStyle/>
          <a:p>
            <a:r>
              <a:rPr lang="en-US" dirty="0"/>
              <a:t>Cenobamate – proposed mechanisms of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05022-E541-B308-48E6-62392DCB3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881" y="5260063"/>
            <a:ext cx="5368216" cy="11514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Potent inhibition of voltage-gated sodium channels, reducing repetitive neuronal firing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Blockade of persistent Na+ channels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Increases threshold for generation of action potentials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52A6324-3C3A-9477-CD93-2CDFEAEAC476}"/>
              </a:ext>
            </a:extLst>
          </p:cNvPr>
          <p:cNvGrpSpPr/>
          <p:nvPr/>
        </p:nvGrpSpPr>
        <p:grpSpPr>
          <a:xfrm>
            <a:off x="2730500" y="2162677"/>
            <a:ext cx="5749925" cy="3002120"/>
            <a:chOff x="3072936" y="1592499"/>
            <a:chExt cx="6556839" cy="3409950"/>
          </a:xfrm>
        </p:grpSpPr>
        <p:pic>
          <p:nvPicPr>
            <p:cNvPr id="5" name="Picture 4" descr="A diagram of a structure&#10;&#10;Description automatically generated">
              <a:extLst>
                <a:ext uri="{FF2B5EF4-FFF2-40B4-BE49-F238E27FC236}">
                  <a16:creationId xmlns:a16="http://schemas.microsoft.com/office/drawing/2014/main" id="{ABC127EC-0ACA-6332-AD8C-C9C1E34247EC}"/>
                </a:ext>
              </a:extLst>
            </p:cNvPr>
            <p:cNvPicPr/>
            <p:nvPr/>
          </p:nvPicPr>
          <p:blipFill rotWithShape="1">
            <a:blip r:embed="rId3"/>
            <a:srcRect l="5060" t="11919" r="2448" b="2261"/>
            <a:stretch/>
          </p:blipFill>
          <p:spPr>
            <a:xfrm>
              <a:off x="3072936" y="1592499"/>
              <a:ext cx="6556839" cy="3409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4B10769-EADA-45DA-A87D-92FFC479BB3B}"/>
                </a:ext>
              </a:extLst>
            </p:cNvPr>
            <p:cNvGrpSpPr/>
            <p:nvPr/>
          </p:nvGrpSpPr>
          <p:grpSpPr>
            <a:xfrm>
              <a:off x="4387043" y="2015320"/>
              <a:ext cx="4981027" cy="2952091"/>
              <a:chOff x="4387043" y="2259209"/>
              <a:chExt cx="4981027" cy="2952091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2B422B4-59E8-30C3-5401-5579BBA612B4}"/>
                  </a:ext>
                </a:extLst>
              </p:cNvPr>
              <p:cNvSpPr txBox="1"/>
              <p:nvPr/>
            </p:nvSpPr>
            <p:spPr>
              <a:xfrm>
                <a:off x="4387043" y="2259209"/>
                <a:ext cx="320601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CA" sz="1400">
                    <a:solidFill>
                      <a:srgbClr val="1E1C1A"/>
                    </a:solidFill>
                    <a:effectLst/>
                    <a:latin typeface="Gill Sans MT" panose="020B05020201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Na+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7166DED-16AD-F3EE-4930-BA3479744A91}"/>
                  </a:ext>
                </a:extLst>
              </p:cNvPr>
              <p:cNvSpPr txBox="1"/>
              <p:nvPr/>
            </p:nvSpPr>
            <p:spPr>
              <a:xfrm>
                <a:off x="7759358" y="4995856"/>
                <a:ext cx="22442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CA" sz="1400">
                    <a:solidFill>
                      <a:srgbClr val="1E1C1A"/>
                    </a:solidFill>
                    <a:effectLst/>
                    <a:latin typeface="Gill Sans MT" panose="020B05020201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Cl-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8A8C74-1D29-F529-5553-6ABE06A74E32}"/>
                  </a:ext>
                </a:extLst>
              </p:cNvPr>
              <p:cNvSpPr txBox="1"/>
              <p:nvPr/>
            </p:nvSpPr>
            <p:spPr>
              <a:xfrm>
                <a:off x="8731501" y="2858905"/>
                <a:ext cx="636569" cy="2447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CA" sz="1400" dirty="0">
                    <a:solidFill>
                      <a:srgbClr val="1E1C1A"/>
                    </a:solidFill>
                    <a:effectLst/>
                    <a:latin typeface="Gill Sans MT" panose="020B05020201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GABA</a:t>
                </a:r>
                <a:r>
                  <a:rPr lang="fr-CA" sz="1400" baseline="-25000" dirty="0">
                    <a:solidFill>
                      <a:srgbClr val="1E1C1A"/>
                    </a:solidFill>
                    <a:effectLst/>
                    <a:latin typeface="Gill Sans MT" panose="020B05020201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US" sz="1400" baseline="-25000" dirty="0"/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481B542-1A69-2303-DA03-4B36946D9C42}"/>
              </a:ext>
            </a:extLst>
          </p:cNvPr>
          <p:cNvSpPr txBox="1"/>
          <p:nvPr/>
        </p:nvSpPr>
        <p:spPr>
          <a:xfrm>
            <a:off x="1808017" y="1761015"/>
            <a:ext cx="943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92CA"/>
                </a:solidFill>
              </a:rPr>
              <a:t>Effect on voltage-gated Na+ channel</a:t>
            </a:r>
            <a:r>
              <a:rPr lang="en-US" b="1" baseline="30000" dirty="0">
                <a:solidFill>
                  <a:srgbClr val="0092CA"/>
                </a:solidFill>
              </a:rPr>
              <a:t>1</a:t>
            </a:r>
            <a:r>
              <a:rPr lang="en-US" b="1" dirty="0">
                <a:solidFill>
                  <a:srgbClr val="0092CA"/>
                </a:solidFill>
              </a:rPr>
              <a:t>          Allosteric modulator of GABA</a:t>
            </a:r>
            <a:r>
              <a:rPr lang="en-US" b="1" baseline="-25000" dirty="0">
                <a:solidFill>
                  <a:srgbClr val="0092CA"/>
                </a:solidFill>
              </a:rPr>
              <a:t>A</a:t>
            </a:r>
            <a:r>
              <a:rPr lang="en-US" b="1" baseline="30000" dirty="0">
                <a:solidFill>
                  <a:srgbClr val="0092CA"/>
                </a:solidFill>
              </a:rPr>
              <a:t>2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18B37BA-58F2-E93D-AF5B-72A2999EE6FF}"/>
              </a:ext>
            </a:extLst>
          </p:cNvPr>
          <p:cNvSpPr txBox="1">
            <a:spLocks/>
          </p:cNvSpPr>
          <p:nvPr/>
        </p:nvSpPr>
        <p:spPr>
          <a:xfrm>
            <a:off x="5929324" y="5253435"/>
            <a:ext cx="6262676" cy="1151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dirty="0"/>
              <a:t>Positive allosteric modulation of GABA-induced currents mediated by GABA</a:t>
            </a:r>
            <a:r>
              <a:rPr lang="en-US" sz="1600" baseline="-25000" dirty="0"/>
              <a:t>A</a:t>
            </a:r>
            <a:r>
              <a:rPr lang="en-US" sz="1600" dirty="0"/>
              <a:t> receptors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dirty="0"/>
              <a:t>Activated by GABA at a site that is independent of BZD binding site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dirty="0"/>
              <a:t>Stabilizes neural circuits of the hippocampus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695874-B91D-C6B4-2006-A582BB70A733}"/>
              </a:ext>
            </a:extLst>
          </p:cNvPr>
          <p:cNvSpPr txBox="1"/>
          <p:nvPr/>
        </p:nvSpPr>
        <p:spPr>
          <a:xfrm>
            <a:off x="8291010" y="6542469"/>
            <a:ext cx="1496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BZD, benzodiazepine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F5DF11-D4FB-01CB-8D4B-DE7D60C019F5}"/>
              </a:ext>
            </a:extLst>
          </p:cNvPr>
          <p:cNvSpPr txBox="1"/>
          <p:nvPr/>
        </p:nvSpPr>
        <p:spPr>
          <a:xfrm>
            <a:off x="560447" y="649287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>
                <a:ea typeface="Times New Roman" panose="02020603050405020304" pitchFamily="18" charset="0"/>
                <a:cs typeface="ArialMT-Identity-H"/>
              </a:rPr>
              <a:t>1. 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Nakamura et al</a:t>
            </a:r>
            <a:r>
              <a:rPr lang="fr-FR" sz="1000" i="1" dirty="0">
                <a:effectLst/>
                <a:ea typeface="Times New Roman" panose="02020603050405020304" pitchFamily="18" charset="0"/>
                <a:cs typeface="ArialMT-Identity-H"/>
              </a:rPr>
              <a:t>.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Eur</a:t>
            </a:r>
            <a:r>
              <a:rPr lang="fr-FR" sz="1000" i="1" dirty="0">
                <a:effectLst/>
                <a:ea typeface="Times New Roman" panose="02020603050405020304" pitchFamily="18" charset="0"/>
                <a:cs typeface="ArialMT-Identity-H"/>
              </a:rPr>
              <a:t> J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Pharmacol</a:t>
            </a:r>
            <a:r>
              <a:rPr lang="fr-FR" sz="1000" i="1" dirty="0">
                <a:effectLst/>
                <a:ea typeface="Times New Roman" panose="02020603050405020304" pitchFamily="18" charset="0"/>
                <a:cs typeface="ArialMT-Identity-H"/>
              </a:rPr>
              <a:t> 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2019;855:175-182. 2</a:t>
            </a:r>
            <a:r>
              <a:rPr lang="fr-FR" sz="1000" b="1" dirty="0">
                <a:effectLst/>
                <a:ea typeface="Times New Roman" panose="02020603050405020304" pitchFamily="18" charset="0"/>
                <a:cs typeface="ArialMT-Identity-H"/>
              </a:rPr>
              <a:t>.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Sharma et al.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Eur</a:t>
            </a:r>
            <a:r>
              <a:rPr lang="fr-FR" sz="1000" i="1" dirty="0">
                <a:effectLst/>
                <a:ea typeface="Times New Roman" panose="02020603050405020304" pitchFamily="18" charset="0"/>
                <a:cs typeface="ArialMT-Identity-H"/>
              </a:rPr>
              <a:t> J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Pharmacol</a:t>
            </a:r>
            <a:r>
              <a:rPr lang="fr-FR" sz="1000" i="1" dirty="0">
                <a:effectLst/>
                <a:ea typeface="Times New Roman" panose="02020603050405020304" pitchFamily="18" charset="0"/>
                <a:cs typeface="ArialMT-Identity-H"/>
              </a:rPr>
              <a:t> 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2020;879:173117.</a:t>
            </a:r>
            <a:endParaRPr lang="en-CA" sz="1000" dirty="0"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96ADB0-66AF-745D-8AD6-41D03274ADC6}"/>
              </a:ext>
            </a:extLst>
          </p:cNvPr>
          <p:cNvSpPr txBox="1"/>
          <p:nvPr/>
        </p:nvSpPr>
        <p:spPr>
          <a:xfrm>
            <a:off x="9157909" y="2456504"/>
            <a:ext cx="2178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 = 50-60 hours</a:t>
            </a:r>
          </a:p>
          <a:p>
            <a:r>
              <a:rPr lang="en-US" dirty="0" err="1"/>
              <a:t>T</a:t>
            </a:r>
            <a:r>
              <a:rPr lang="en-US" baseline="-25000" dirty="0" err="1"/>
              <a:t>max</a:t>
            </a:r>
            <a:r>
              <a:rPr lang="en-US" dirty="0"/>
              <a:t> = 0.75-4 hours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BE1A54-DF09-E5E2-56A3-D7C4FF499082}"/>
              </a:ext>
            </a:extLst>
          </p:cNvPr>
          <p:cNvSpPr txBox="1"/>
          <p:nvPr/>
        </p:nvSpPr>
        <p:spPr>
          <a:xfrm>
            <a:off x="5025869" y="3031904"/>
            <a:ext cx="13631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/>
              <a:t>CENOBAMATE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2DDE43-10B9-0656-C3E7-E44D3B322C60}"/>
              </a:ext>
            </a:extLst>
          </p:cNvPr>
          <p:cNvSpPr txBox="1"/>
          <p:nvPr/>
        </p:nvSpPr>
        <p:spPr>
          <a:xfrm>
            <a:off x="2116417" y="3031904"/>
            <a:ext cx="13631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CENOBAMATE</a:t>
            </a:r>
          </a:p>
        </p:txBody>
      </p:sp>
    </p:spTree>
    <p:extLst>
      <p:ext uri="{BB962C8B-B14F-4D97-AF65-F5344CB8AC3E}">
        <p14:creationId xmlns:p14="http://schemas.microsoft.com/office/powerpoint/2010/main" val="188632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3B7F3-EB36-CB9C-9DD5-F4563859A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6EE0-2F43-4255-5562-59EB1CA21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0211" cy="1325563"/>
          </a:xfrm>
        </p:spPr>
        <p:txBody>
          <a:bodyPr/>
          <a:lstStyle/>
          <a:p>
            <a:r>
              <a:rPr lang="en-US" dirty="0"/>
              <a:t>Cenobamate – clinical development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035DE-55B7-0F40-5E97-6DCEE77A4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589" y="1854787"/>
            <a:ext cx="11324821" cy="899896"/>
          </a:xfrm>
          <a:solidFill>
            <a:srgbClr val="0092CA"/>
          </a:solidFill>
          <a:ln>
            <a:solidFill>
              <a:srgbClr val="0092CA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sz="2400" b="1" dirty="0">
                <a:solidFill>
                  <a:schemeClr val="bg1"/>
                </a:solidFill>
                <a:effectLst/>
                <a:ea typeface="Aptos" panose="020B0004020202020204" pitchFamily="34" charset="0"/>
                <a:cs typeface="Times New Roman (Body CS)"/>
              </a:rPr>
              <a:t>Cenobamate is indicated as adjunctive therapy in the management of partial-onset seizures in adults with epilepsy who are not satisfactorily controlled with conventional therapy.</a:t>
            </a:r>
            <a:r>
              <a:rPr lang="en-CA" sz="2400" b="1" baseline="30000" dirty="0">
                <a:solidFill>
                  <a:schemeClr val="bg1"/>
                </a:solidFill>
                <a:effectLst/>
                <a:ea typeface="Aptos" panose="020B0004020202020204" pitchFamily="34" charset="0"/>
                <a:cs typeface="Times New Roman (Body CS)"/>
              </a:rPr>
              <a:t>1</a:t>
            </a:r>
          </a:p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CDC5F8-9AA7-4F3F-150E-4BB95CF94763}"/>
              </a:ext>
            </a:extLst>
          </p:cNvPr>
          <p:cNvSpPr txBox="1"/>
          <p:nvPr/>
        </p:nvSpPr>
        <p:spPr>
          <a:xfrm>
            <a:off x="950026" y="3028208"/>
            <a:ext cx="3040083" cy="1200329"/>
          </a:xfrm>
          <a:prstGeom prst="rect">
            <a:avLst/>
          </a:prstGeom>
          <a:noFill/>
          <a:ln w="25400">
            <a:solidFill>
              <a:srgbClr val="0092CA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Phase II trial (Study C013)</a:t>
            </a:r>
            <a:r>
              <a:rPr lang="en-CA" b="1" baseline="30000" dirty="0"/>
              <a:t>2</a:t>
            </a:r>
            <a:endParaRPr lang="en-US" b="1" dirty="0"/>
          </a:p>
          <a:p>
            <a:pPr algn="ctr"/>
            <a:r>
              <a:rPr lang="en-US" dirty="0"/>
              <a:t>N=221</a:t>
            </a:r>
          </a:p>
          <a:p>
            <a:pPr algn="ctr"/>
            <a:r>
              <a:rPr lang="en-US" dirty="0"/>
              <a:t>6 weeks titration</a:t>
            </a:r>
          </a:p>
          <a:p>
            <a:pPr algn="ctr"/>
            <a:r>
              <a:rPr lang="en-US" dirty="0"/>
              <a:t>6 weeks maintenance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5274E0-5246-1549-2834-D5BC55E58270}"/>
              </a:ext>
            </a:extLst>
          </p:cNvPr>
          <p:cNvSpPr txBox="1"/>
          <p:nvPr/>
        </p:nvSpPr>
        <p:spPr>
          <a:xfrm>
            <a:off x="4451176" y="3026233"/>
            <a:ext cx="3040083" cy="1200329"/>
          </a:xfrm>
          <a:prstGeom prst="rect">
            <a:avLst/>
          </a:prstGeom>
          <a:noFill/>
          <a:ln w="25400">
            <a:solidFill>
              <a:srgbClr val="0092CA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Phase II trial (Study C017)</a:t>
            </a:r>
            <a:r>
              <a:rPr lang="en-CA" b="1" baseline="30000" dirty="0"/>
              <a:t>3</a:t>
            </a:r>
            <a:endParaRPr lang="en-US" b="1" dirty="0"/>
          </a:p>
          <a:p>
            <a:pPr algn="ctr"/>
            <a:r>
              <a:rPr lang="en-US" dirty="0"/>
              <a:t>N=434</a:t>
            </a:r>
          </a:p>
          <a:p>
            <a:pPr algn="ctr"/>
            <a:r>
              <a:rPr lang="en-US" dirty="0"/>
              <a:t>6 weeks titration</a:t>
            </a:r>
          </a:p>
          <a:p>
            <a:pPr algn="ctr"/>
            <a:r>
              <a:rPr lang="en-US" dirty="0"/>
              <a:t>12 weeks maintenance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99AE7E-FA4E-45D4-DB9D-C51E439C7E32}"/>
              </a:ext>
            </a:extLst>
          </p:cNvPr>
          <p:cNvSpPr txBox="1"/>
          <p:nvPr/>
        </p:nvSpPr>
        <p:spPr>
          <a:xfrm>
            <a:off x="7952327" y="3036133"/>
            <a:ext cx="3040083" cy="1477328"/>
          </a:xfrm>
          <a:prstGeom prst="rect">
            <a:avLst/>
          </a:prstGeom>
          <a:noFill/>
          <a:ln w="25400">
            <a:solidFill>
              <a:srgbClr val="0092CA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Phase III trial (Study C021)</a:t>
            </a:r>
            <a:r>
              <a:rPr lang="en-CA" b="1" baseline="30000" dirty="0"/>
              <a:t>4</a:t>
            </a:r>
            <a:endParaRPr lang="en-US" b="1" dirty="0"/>
          </a:p>
          <a:p>
            <a:pPr algn="ctr"/>
            <a:r>
              <a:rPr lang="en-US" dirty="0"/>
              <a:t>Open-label safety study</a:t>
            </a:r>
          </a:p>
          <a:p>
            <a:pPr algn="ctr"/>
            <a:r>
              <a:rPr lang="en-US" dirty="0"/>
              <a:t>N=1340</a:t>
            </a:r>
          </a:p>
          <a:p>
            <a:pPr algn="ctr"/>
            <a:r>
              <a:rPr lang="en-US" dirty="0"/>
              <a:t>12 weeks titration</a:t>
            </a:r>
          </a:p>
          <a:p>
            <a:pPr algn="ctr"/>
            <a:r>
              <a:rPr lang="en-US" dirty="0"/>
              <a:t>12 months of treatment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4FB84B-5105-77E2-4A76-52F810D024E9}"/>
              </a:ext>
            </a:extLst>
          </p:cNvPr>
          <p:cNvSpPr txBox="1"/>
          <p:nvPr/>
        </p:nvSpPr>
        <p:spPr>
          <a:xfrm>
            <a:off x="425977" y="6270425"/>
            <a:ext cx="928803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000" dirty="0"/>
              <a:t>1. XCOPRI Product </a:t>
            </a:r>
            <a:r>
              <a:rPr lang="nl-NL" sz="1000" dirty="0" err="1"/>
              <a:t>Monograph</a:t>
            </a:r>
            <a:r>
              <a:rPr lang="nl-NL" sz="1000" dirty="0"/>
              <a:t>. May 15, 2024. </a:t>
            </a:r>
            <a:r>
              <a:rPr lang="nl-NL" sz="1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https://pdf.hres.ca/dpd_pm/00075584.PDF</a:t>
            </a:r>
            <a:r>
              <a:rPr lang="nl-NL" sz="1000" dirty="0"/>
              <a:t>. 2. Chung et al.</a:t>
            </a:r>
            <a:r>
              <a:rPr lang="en-CA" sz="1000" i="1" dirty="0">
                <a:effectLst/>
              </a:rPr>
              <a:t> Neurology </a:t>
            </a:r>
            <a:r>
              <a:rPr lang="en-CA" sz="1000" dirty="0">
                <a:effectLst/>
              </a:rPr>
              <a:t>2020;94:e2311-e2322. 3.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Krauss et al </a:t>
            </a:r>
            <a:r>
              <a:rPr lang="fr-FR" sz="1000" i="1" dirty="0">
                <a:effectLst/>
                <a:ea typeface="Times New Roman" panose="02020603050405020304" pitchFamily="18" charset="0"/>
                <a:cs typeface="ArialMT-Identity-H"/>
              </a:rPr>
              <a:t>Lancet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Neurol</a:t>
            </a:r>
            <a:r>
              <a:rPr lang="fr-FR" sz="1000" i="1" dirty="0">
                <a:effectLst/>
                <a:ea typeface="Times New Roman" panose="02020603050405020304" pitchFamily="18" charset="0"/>
                <a:cs typeface="ArialMT-Identity-H"/>
              </a:rPr>
              <a:t> 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2020;19:38-48. 4. Sperling et al.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Epilepsia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2020;61:1099-1108.</a:t>
            </a:r>
            <a:r>
              <a:rPr lang="en-CA" sz="1000" dirty="0">
                <a:effectLst/>
              </a:rPr>
              <a:t> 5. 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French et al.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Epilepsia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2021;62:2142-2150. 6. Klein et al.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Neurology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2022;99:e989-e998.</a:t>
            </a:r>
            <a:r>
              <a:rPr lang="en-CA" sz="1000" b="0" i="0" dirty="0">
                <a:effectLst/>
              </a:rPr>
              <a:t> 7. Aboumatar et al. </a:t>
            </a:r>
            <a:r>
              <a:rPr lang="en-CA" sz="1000" b="0" i="1" dirty="0">
                <a:effectLst/>
              </a:rPr>
              <a:t>Epilepsy Res </a:t>
            </a:r>
            <a:r>
              <a:rPr lang="en-CA" sz="1000" b="0" i="0" dirty="0">
                <a:effectLst/>
              </a:rPr>
              <a:t>2022;186:107014.</a:t>
            </a:r>
            <a:endParaRPr lang="en-CA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57C6C8-6064-E0E1-39C1-489507DFCDF2}"/>
              </a:ext>
            </a:extLst>
          </p:cNvPr>
          <p:cNvSpPr txBox="1"/>
          <p:nvPr/>
        </p:nvSpPr>
        <p:spPr>
          <a:xfrm>
            <a:off x="1211465" y="4667836"/>
            <a:ext cx="2517396" cy="646331"/>
          </a:xfrm>
          <a:prstGeom prst="rect">
            <a:avLst/>
          </a:prstGeom>
          <a:noFill/>
          <a:ln w="25400">
            <a:solidFill>
              <a:srgbClr val="0092CA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Open-label extension</a:t>
            </a:r>
            <a:r>
              <a:rPr lang="en-US" baseline="30000" dirty="0"/>
              <a:t>5</a:t>
            </a:r>
          </a:p>
          <a:p>
            <a:pPr algn="ctr"/>
            <a:r>
              <a:rPr lang="en-US" dirty="0"/>
              <a:t>n=149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452E4C-5738-AB83-1379-B176B79316E2}"/>
              </a:ext>
            </a:extLst>
          </p:cNvPr>
          <p:cNvSpPr txBox="1"/>
          <p:nvPr/>
        </p:nvSpPr>
        <p:spPr>
          <a:xfrm>
            <a:off x="4730432" y="4665861"/>
            <a:ext cx="2493635" cy="646331"/>
          </a:xfrm>
          <a:prstGeom prst="rect">
            <a:avLst/>
          </a:prstGeom>
          <a:noFill/>
          <a:ln w="25400">
            <a:solidFill>
              <a:srgbClr val="0092CA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Open-label extension</a:t>
            </a:r>
            <a:r>
              <a:rPr lang="en-US" baseline="30000" dirty="0"/>
              <a:t>6</a:t>
            </a:r>
          </a:p>
          <a:p>
            <a:pPr algn="ctr"/>
            <a:r>
              <a:rPr lang="en-US" dirty="0"/>
              <a:t>n=355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6418A4-1451-3475-711D-AB46FE2CBD70}"/>
              </a:ext>
            </a:extLst>
          </p:cNvPr>
          <p:cNvSpPr txBox="1"/>
          <p:nvPr/>
        </p:nvSpPr>
        <p:spPr>
          <a:xfrm>
            <a:off x="8225640" y="4675761"/>
            <a:ext cx="2493635" cy="646331"/>
          </a:xfrm>
          <a:prstGeom prst="rect">
            <a:avLst/>
          </a:prstGeom>
          <a:noFill/>
          <a:ln w="25400">
            <a:solidFill>
              <a:srgbClr val="0092CA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Post-hoc analysis</a:t>
            </a:r>
            <a:r>
              <a:rPr lang="en-US" baseline="30000" dirty="0"/>
              <a:t>7</a:t>
            </a:r>
          </a:p>
          <a:p>
            <a:pPr algn="ctr"/>
            <a:r>
              <a:rPr lang="en-US" dirty="0"/>
              <a:t>n=240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26F5324-AEE6-A86F-5104-4AF3800AD3A3}"/>
              </a:ext>
            </a:extLst>
          </p:cNvPr>
          <p:cNvCxnSpPr>
            <a:cxnSpLocks/>
            <a:stCxn id="4" idx="2"/>
            <a:endCxn id="11" idx="0"/>
          </p:cNvCxnSpPr>
          <p:nvPr/>
        </p:nvCxnSpPr>
        <p:spPr>
          <a:xfrm>
            <a:off x="2470068" y="4228537"/>
            <a:ext cx="95" cy="439299"/>
          </a:xfrm>
          <a:prstGeom prst="line">
            <a:avLst/>
          </a:prstGeom>
          <a:ln w="22225">
            <a:solidFill>
              <a:srgbClr val="0092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AE94BF5-EB35-F48B-3CC2-F4D630C11E35}"/>
              </a:ext>
            </a:extLst>
          </p:cNvPr>
          <p:cNvCxnSpPr>
            <a:stCxn id="5" idx="2"/>
            <a:endCxn id="13" idx="0"/>
          </p:cNvCxnSpPr>
          <p:nvPr/>
        </p:nvCxnSpPr>
        <p:spPr>
          <a:xfrm>
            <a:off x="5971218" y="4226562"/>
            <a:ext cx="6032" cy="439299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8ED94B-F348-8A04-8721-F589CB5A1E07}"/>
              </a:ext>
            </a:extLst>
          </p:cNvPr>
          <p:cNvCxnSpPr>
            <a:stCxn id="6" idx="2"/>
            <a:endCxn id="14" idx="0"/>
          </p:cNvCxnSpPr>
          <p:nvPr/>
        </p:nvCxnSpPr>
        <p:spPr>
          <a:xfrm>
            <a:off x="9472369" y="4513461"/>
            <a:ext cx="89" cy="16230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513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75A14-22DE-F186-724D-724B1FD9B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Cenobamate – Phase II trial results (C013)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21D78B-6BB1-AA4B-B14F-79302E660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2048749"/>
            <a:ext cx="6400800" cy="4159912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3530E3-06CF-9EE0-6E40-A89405D1DA01}"/>
              </a:ext>
            </a:extLst>
          </p:cNvPr>
          <p:cNvSpPr txBox="1"/>
          <p:nvPr/>
        </p:nvSpPr>
        <p:spPr>
          <a:xfrm>
            <a:off x="425977" y="6496050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000" dirty="0"/>
              <a:t>Chung et al.</a:t>
            </a:r>
            <a:r>
              <a:rPr lang="en-CA" sz="1000" i="1" dirty="0">
                <a:solidFill>
                  <a:srgbClr val="231F20"/>
                </a:solidFill>
                <a:effectLst/>
                <a:latin typeface="Times" panose="02020603050405020304" pitchFamily="18" charset="0"/>
              </a:rPr>
              <a:t> Neurology </a:t>
            </a:r>
            <a:r>
              <a:rPr lang="en-CA" sz="1000" dirty="0">
                <a:solidFill>
                  <a:srgbClr val="231F20"/>
                </a:solidFill>
                <a:effectLst/>
                <a:latin typeface="Times" panose="02020603050405020304" pitchFamily="18" charset="0"/>
              </a:rPr>
              <a:t>2020;94:e2311-e2322.</a:t>
            </a:r>
            <a:r>
              <a:rPr lang="nl-NL" sz="1000" dirty="0"/>
              <a:t> </a:t>
            </a:r>
            <a:endParaRPr lang="en-CA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9ADC86-8C94-8748-905B-E3F073152456}"/>
              </a:ext>
            </a:extLst>
          </p:cNvPr>
          <p:cNvSpPr txBox="1"/>
          <p:nvPr/>
        </p:nvSpPr>
        <p:spPr>
          <a:xfrm>
            <a:off x="6757060" y="2042880"/>
            <a:ext cx="515553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7325" indent="-187325">
              <a:buFont typeface="Arial" panose="020B0604020202020204" pitchFamily="34" charset="0"/>
              <a:buChar char="•"/>
            </a:pPr>
            <a:r>
              <a:rPr lang="en-US" sz="1600" dirty="0"/>
              <a:t>Phase II study (N=222) of adults aged 18-65 years with focal seizures 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en-US" sz="1600" dirty="0"/>
              <a:t>6-week titration phase and a 6-week maintenance phase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en-US" sz="1600" dirty="0"/>
              <a:t>Median baseline seizure frequency was 6.5/28 days</a:t>
            </a:r>
          </a:p>
          <a:p>
            <a:pPr marL="187325" indent="-187325"/>
            <a:r>
              <a:rPr lang="en-US" sz="1600" dirty="0"/>
              <a:t> 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en-US" sz="1600" dirty="0"/>
              <a:t>Significant reduction in seizure frequency/28 days with cenobamate vs. placebo (55.6% vs 21.5%)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en-US" sz="1600" dirty="0"/>
              <a:t>Responder rate (≥50% reduction in seizure frequency) was 50.4% for cenobamate vs. 22.2% for placebo</a:t>
            </a:r>
          </a:p>
          <a:p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C491CA-1A02-D545-907A-A23936F26818}"/>
              </a:ext>
            </a:extLst>
          </p:cNvPr>
          <p:cNvSpPr txBox="1"/>
          <p:nvPr/>
        </p:nvSpPr>
        <p:spPr>
          <a:xfrm>
            <a:off x="6757059" y="4597425"/>
            <a:ext cx="5155532" cy="1477328"/>
          </a:xfrm>
          <a:prstGeom prst="rect">
            <a:avLst/>
          </a:prstGeom>
          <a:noFill/>
          <a:ln w="22225">
            <a:solidFill>
              <a:srgbClr val="0092CA"/>
            </a:solidFill>
          </a:ln>
        </p:spPr>
        <p:txBody>
          <a:bodyPr wrap="square" rtlCol="0">
            <a:spAutoFit/>
          </a:bodyPr>
          <a:lstStyle/>
          <a:p>
            <a:pPr marL="187325" indent="-187325">
              <a:buFont typeface="Arial" panose="020B0604020202020204" pitchFamily="34" charset="0"/>
              <a:buChar char="•"/>
            </a:pPr>
            <a:r>
              <a:rPr lang="en-US" sz="1800" dirty="0"/>
              <a:t>[Graphic] Significant reduction in seizure frequency across seizure subtypes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en-US" sz="1800" dirty="0"/>
              <a:t>28.3% of </a:t>
            </a:r>
            <a:r>
              <a:rPr lang="en-US" sz="1800" dirty="0" err="1"/>
              <a:t>cenobamate</a:t>
            </a:r>
            <a:r>
              <a:rPr lang="en-US" sz="1800" dirty="0"/>
              <a:t>-treated patients were seizure-free during the maintenance phase compared to 8.8% of placebo-treated patients</a:t>
            </a:r>
          </a:p>
        </p:txBody>
      </p:sp>
    </p:spTree>
    <p:extLst>
      <p:ext uri="{BB962C8B-B14F-4D97-AF65-F5344CB8AC3E}">
        <p14:creationId xmlns:p14="http://schemas.microsoft.com/office/powerpoint/2010/main" val="3891610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CD83E-E8DB-EEBD-51A5-593982B18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15D5C-A8D4-1A93-7DFB-E7AEEC871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3403"/>
            <a:ext cx="10515600" cy="1325563"/>
          </a:xfrm>
        </p:spPr>
        <p:txBody>
          <a:bodyPr/>
          <a:lstStyle/>
          <a:p>
            <a:r>
              <a:rPr lang="en-US" dirty="0"/>
              <a:t>Cenobamate – Phase II trial results (C017)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79617-F3AE-5E0D-AC13-CC45DAB91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417" y="5132032"/>
            <a:ext cx="11108652" cy="1325562"/>
          </a:xfrm>
        </p:spPr>
        <p:txBody>
          <a:bodyPr>
            <a:normAutofit lnSpcReduction="10000"/>
          </a:bodyPr>
          <a:lstStyle/>
          <a:p>
            <a:r>
              <a:rPr lang="en-CA" sz="1600" dirty="0">
                <a:effectLst/>
              </a:rPr>
              <a:t>Phase II study of patients with focal seizures despite treatment with 1-3 ASMs</a:t>
            </a:r>
          </a:p>
          <a:p>
            <a:r>
              <a:rPr lang="en-CA" sz="1600" dirty="0"/>
              <a:t>6-week titration phase, 12-week maintenance phase</a:t>
            </a:r>
          </a:p>
          <a:p>
            <a:r>
              <a:rPr lang="en-CA" sz="1600" dirty="0">
                <a:effectLst/>
              </a:rPr>
              <a:t>55% </a:t>
            </a:r>
            <a:r>
              <a:rPr lang="en-CA" sz="1600" dirty="0"/>
              <a:t>median reduction from baseline in seizure frequency with cenobamate 200 mg/day or 400 mg/day</a:t>
            </a:r>
          </a:p>
          <a:p>
            <a:r>
              <a:rPr lang="en-CA" sz="1600" dirty="0">
                <a:effectLst/>
              </a:rPr>
              <a:t>Responder rate (&gt;50% reduction/28 days) was 56% with cenobamate 200 mg/day and 64% with cenobamate 400 mg/day</a:t>
            </a:r>
          </a:p>
          <a:p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56B2E1-EDDB-537E-9114-4E88DF40D11D}"/>
              </a:ext>
            </a:extLst>
          </p:cNvPr>
          <p:cNvSpPr txBox="1"/>
          <p:nvPr/>
        </p:nvSpPr>
        <p:spPr>
          <a:xfrm>
            <a:off x="972416" y="1640071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51088" algn="l"/>
              </a:tabLst>
            </a:pPr>
            <a:r>
              <a:rPr lang="en-US" b="1" dirty="0">
                <a:solidFill>
                  <a:srgbClr val="0092CA"/>
                </a:solidFill>
              </a:rPr>
              <a:t>    Median reduction in seizure frequency                                   </a:t>
            </a:r>
            <a:r>
              <a:rPr lang="en-US" b="1" u="sng" dirty="0">
                <a:solidFill>
                  <a:srgbClr val="0092CA"/>
                </a:solidFill>
              </a:rPr>
              <a:t>&gt;</a:t>
            </a:r>
            <a:r>
              <a:rPr lang="en-US" b="1" dirty="0">
                <a:solidFill>
                  <a:srgbClr val="0092CA"/>
                </a:solidFill>
              </a:rPr>
              <a:t>50% reduction in seizure frequency/28 days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8B36221-0FF5-A546-B46A-BCA18FD1C3C8}"/>
              </a:ext>
            </a:extLst>
          </p:cNvPr>
          <p:cNvGrpSpPr/>
          <p:nvPr/>
        </p:nvGrpSpPr>
        <p:grpSpPr>
          <a:xfrm>
            <a:off x="826417" y="1998615"/>
            <a:ext cx="4885952" cy="2980705"/>
            <a:chOff x="686717" y="2042363"/>
            <a:chExt cx="4885952" cy="29807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142D935-70E9-E58F-87ED-42307222E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6717" y="2042363"/>
              <a:ext cx="4885952" cy="2980705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44382C8-6938-5AAA-A4BD-5D04D6385279}"/>
                </a:ext>
              </a:extLst>
            </p:cNvPr>
            <p:cNvSpPr txBox="1"/>
            <p:nvPr/>
          </p:nvSpPr>
          <p:spPr>
            <a:xfrm>
              <a:off x="1527734" y="2324338"/>
              <a:ext cx="620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24.0%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E01489C-83DE-9410-95A3-263CFE93D80A}"/>
                </a:ext>
              </a:extLst>
            </p:cNvPr>
            <p:cNvSpPr txBox="1"/>
            <p:nvPr/>
          </p:nvSpPr>
          <p:spPr>
            <a:xfrm>
              <a:off x="2576878" y="2647910"/>
              <a:ext cx="674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35.5%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F271AE3-7ABD-8B58-EC18-CCBEEE5832EF}"/>
                </a:ext>
              </a:extLst>
            </p:cNvPr>
            <p:cNvSpPr txBox="1"/>
            <p:nvPr/>
          </p:nvSpPr>
          <p:spPr>
            <a:xfrm>
              <a:off x="3620114" y="3074119"/>
              <a:ext cx="620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55.0%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0D1761-0DE8-7194-B397-DEE309CBC2C7}"/>
                </a:ext>
              </a:extLst>
            </p:cNvPr>
            <p:cNvSpPr txBox="1"/>
            <p:nvPr/>
          </p:nvSpPr>
          <p:spPr>
            <a:xfrm>
              <a:off x="4650143" y="3074119"/>
              <a:ext cx="620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55.0%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1C745D-AA2F-2147-93B8-88466977607A}"/>
              </a:ext>
            </a:extLst>
          </p:cNvPr>
          <p:cNvGrpSpPr/>
          <p:nvPr/>
        </p:nvGrpSpPr>
        <p:grpSpPr>
          <a:xfrm>
            <a:off x="6397563" y="1998615"/>
            <a:ext cx="4736603" cy="2980706"/>
            <a:chOff x="6333764" y="1950694"/>
            <a:chExt cx="4885200" cy="30757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DA30CAC-D25F-7E06-11B8-D66A49A57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33764" y="1950694"/>
              <a:ext cx="4885200" cy="3075705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CBDE70-3E68-41B8-88CA-F7284B4DF9C6}"/>
                </a:ext>
              </a:extLst>
            </p:cNvPr>
            <p:cNvSpPr txBox="1"/>
            <p:nvPr/>
          </p:nvSpPr>
          <p:spPr>
            <a:xfrm>
              <a:off x="7217880" y="3781554"/>
              <a:ext cx="620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25.0%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FB33099-0381-42AB-457D-BA37AA8E2C9F}"/>
                </a:ext>
              </a:extLst>
            </p:cNvPr>
            <p:cNvSpPr txBox="1"/>
            <p:nvPr/>
          </p:nvSpPr>
          <p:spPr>
            <a:xfrm>
              <a:off x="8297811" y="3488545"/>
              <a:ext cx="620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40.0%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483CED8-D37B-7340-29B8-FBFFCB33835F}"/>
                </a:ext>
              </a:extLst>
            </p:cNvPr>
            <p:cNvSpPr txBox="1"/>
            <p:nvPr/>
          </p:nvSpPr>
          <p:spPr>
            <a:xfrm>
              <a:off x="9419972" y="3055638"/>
              <a:ext cx="620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56.0%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ECC347-8128-7A46-6BA3-BF9E29FEEF44}"/>
                </a:ext>
              </a:extLst>
            </p:cNvPr>
            <p:cNvSpPr txBox="1"/>
            <p:nvPr/>
          </p:nvSpPr>
          <p:spPr>
            <a:xfrm>
              <a:off x="10462864" y="2924833"/>
              <a:ext cx="620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64.0%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4C0BCF7-B04C-ED44-6250-FF8EFA452042}"/>
              </a:ext>
            </a:extLst>
          </p:cNvPr>
          <p:cNvSpPr txBox="1"/>
          <p:nvPr/>
        </p:nvSpPr>
        <p:spPr>
          <a:xfrm>
            <a:off x="355190" y="649287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dirty="0">
                <a:effectLst/>
              </a:rPr>
              <a:t>Krauss et al. </a:t>
            </a:r>
            <a:r>
              <a:rPr lang="en-CA" sz="1000" i="1" dirty="0">
                <a:effectLst/>
              </a:rPr>
              <a:t>Lancet Neurol </a:t>
            </a:r>
            <a:r>
              <a:rPr lang="en-CA" sz="1000" dirty="0">
                <a:effectLst/>
              </a:rPr>
              <a:t>2020;19:38-48.</a:t>
            </a:r>
          </a:p>
        </p:txBody>
      </p:sp>
    </p:spTree>
    <p:extLst>
      <p:ext uri="{BB962C8B-B14F-4D97-AF65-F5344CB8AC3E}">
        <p14:creationId xmlns:p14="http://schemas.microsoft.com/office/powerpoint/2010/main" val="2344617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9B1DA-E042-9758-FF34-FD19B3914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4" y="365125"/>
            <a:ext cx="10996613" cy="1325563"/>
          </a:xfrm>
        </p:spPr>
        <p:txBody>
          <a:bodyPr/>
          <a:lstStyle/>
          <a:p>
            <a:r>
              <a:rPr lang="en-US" dirty="0"/>
              <a:t>Cenobamate – long-term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649D7C-4F41-3371-7C02-6E89270EB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908" y="2211930"/>
            <a:ext cx="7772400" cy="393591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6D28A-A3C9-D54F-2C59-A026148223C8}"/>
              </a:ext>
            </a:extLst>
          </p:cNvPr>
          <p:cNvSpPr txBox="1"/>
          <p:nvPr/>
        </p:nvSpPr>
        <p:spPr>
          <a:xfrm>
            <a:off x="4876800" y="1782911"/>
            <a:ext cx="6515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92CA"/>
                </a:solidFill>
              </a:rPr>
              <a:t>Median reduction in seizure frequency during the extension study</a:t>
            </a:r>
            <a:r>
              <a:rPr lang="en-US" b="1" baseline="30000" dirty="0">
                <a:solidFill>
                  <a:srgbClr val="0092CA"/>
                </a:solidFill>
              </a:rPr>
              <a:t>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7CD34F6-DC75-5732-12BA-367C13B8C7C2}"/>
              </a:ext>
            </a:extLst>
          </p:cNvPr>
          <p:cNvSpPr txBox="1">
            <a:spLocks/>
          </p:cNvSpPr>
          <p:nvPr/>
        </p:nvSpPr>
        <p:spPr>
          <a:xfrm>
            <a:off x="266691" y="1817258"/>
            <a:ext cx="3605221" cy="3364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rgbClr val="0092CA"/>
                </a:solidFill>
              </a:rPr>
              <a:t>Phase II extension (n=354)</a:t>
            </a:r>
            <a:r>
              <a:rPr lang="en-US" sz="1800" b="1" baseline="30000" dirty="0">
                <a:solidFill>
                  <a:srgbClr val="0092CA"/>
                </a:solidFill>
              </a:rPr>
              <a:t>1</a:t>
            </a:r>
          </a:p>
          <a:p>
            <a:r>
              <a:rPr lang="en-US" sz="1800" dirty="0"/>
              <a:t>Median cenobamate exposure during extension was 53.9 months</a:t>
            </a:r>
          </a:p>
          <a:p>
            <a:r>
              <a:rPr lang="en-US" sz="1800" dirty="0"/>
              <a:t>Median cenobamate dose was 300 mg/day</a:t>
            </a:r>
          </a:p>
          <a:p>
            <a:r>
              <a:rPr lang="en-CA" sz="1800" dirty="0"/>
              <a:t>Retention rate :</a:t>
            </a:r>
            <a:r>
              <a:rPr lang="en-CA" sz="1800" i="1" dirty="0">
                <a:solidFill>
                  <a:srgbClr val="231F20"/>
                </a:solidFill>
                <a:effectLst/>
              </a:rPr>
              <a:t> </a:t>
            </a:r>
          </a:p>
          <a:p>
            <a:pPr lvl="1"/>
            <a:r>
              <a:rPr lang="en-CA" sz="1800" dirty="0"/>
              <a:t>83% at 1 year</a:t>
            </a:r>
          </a:p>
          <a:p>
            <a:pPr lvl="1"/>
            <a:r>
              <a:rPr lang="en-CA" sz="1800" dirty="0"/>
              <a:t>71% at 2 years</a:t>
            </a:r>
          </a:p>
          <a:p>
            <a:pPr lvl="1"/>
            <a:r>
              <a:rPr lang="en-CA" sz="1800" dirty="0"/>
              <a:t>65% at 3 years</a:t>
            </a:r>
          </a:p>
          <a:p>
            <a:pPr lvl="1"/>
            <a:r>
              <a:rPr lang="en-CA" sz="1800" dirty="0"/>
              <a:t>62% at 4 years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04F9BD-2BF7-AD1F-AB59-C75A5389D414}"/>
              </a:ext>
            </a:extLst>
          </p:cNvPr>
          <p:cNvSpPr txBox="1"/>
          <p:nvPr/>
        </p:nvSpPr>
        <p:spPr>
          <a:xfrm>
            <a:off x="261146" y="5193120"/>
            <a:ext cx="3751264" cy="923330"/>
          </a:xfrm>
          <a:prstGeom prst="rect">
            <a:avLst/>
          </a:prstGeom>
          <a:noFill/>
          <a:ln w="25400">
            <a:solidFill>
              <a:srgbClr val="0092CA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long-term retention rate (60% at 5 years) was seen in a second phase II extension (n=149)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634747-C681-EFC0-75BC-EB71B101F499}"/>
              </a:ext>
            </a:extLst>
          </p:cNvPr>
          <p:cNvSpPr txBox="1"/>
          <p:nvPr/>
        </p:nvSpPr>
        <p:spPr>
          <a:xfrm>
            <a:off x="266692" y="649287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b="1" dirty="0">
                <a:ea typeface="Times New Roman" panose="02020603050405020304" pitchFamily="18" charset="0"/>
                <a:cs typeface="ArialMT-Identity-H"/>
              </a:rPr>
              <a:t>1</a:t>
            </a:r>
            <a:r>
              <a:rPr lang="fr-FR" sz="1000" b="1" dirty="0">
                <a:effectLst/>
                <a:ea typeface="Times New Roman" panose="02020603050405020304" pitchFamily="18" charset="0"/>
                <a:cs typeface="ArialMT-Identity-H"/>
              </a:rPr>
              <a:t>.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Klein et al. </a:t>
            </a:r>
            <a:r>
              <a:rPr lang="fr-FR" sz="1000" dirty="0" err="1">
                <a:effectLst/>
                <a:ea typeface="Times New Roman" panose="02020603050405020304" pitchFamily="18" charset="0"/>
                <a:cs typeface="ArialMT-Identity-H"/>
              </a:rPr>
              <a:t>Neurology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2022;99:e989-e998. 2. French et al. </a:t>
            </a:r>
            <a:r>
              <a:rPr lang="fr-FR" sz="1000" i="1" dirty="0" err="1">
                <a:effectLst/>
                <a:ea typeface="Times New Roman" panose="02020603050405020304" pitchFamily="18" charset="0"/>
                <a:cs typeface="ArialMT-Identity-H"/>
              </a:rPr>
              <a:t>Epilepsia</a:t>
            </a:r>
            <a:r>
              <a:rPr lang="fr-FR" sz="1000" dirty="0">
                <a:effectLst/>
                <a:ea typeface="Times New Roman" panose="02020603050405020304" pitchFamily="18" charset="0"/>
                <a:cs typeface="ArialMT-Identity-H"/>
              </a:rPr>
              <a:t> 2021;62:2142-2150.</a:t>
            </a:r>
            <a:endParaRPr lang="en-CA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5684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FADF8E-4215-8831-01E5-F94CF06C9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6855F-6460-259A-8CC4-F422237DA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</p:spPr>
        <p:txBody>
          <a:bodyPr/>
          <a:lstStyle/>
          <a:p>
            <a:r>
              <a:rPr lang="en-US" dirty="0"/>
              <a:t>Cenobamate – Phase III safety results (C021)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4D6C7FC-0910-994B-6B5A-9F7D88ABFC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7567709"/>
              </p:ext>
            </p:extLst>
          </p:nvPr>
        </p:nvGraphicFramePr>
        <p:xfrm>
          <a:off x="533400" y="1987867"/>
          <a:ext cx="6496191" cy="372332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594100">
                  <a:extLst>
                    <a:ext uri="{9D8B030D-6E8A-4147-A177-3AD203B41FA5}">
                      <a16:colId xmlns:a16="http://schemas.microsoft.com/office/drawing/2014/main" val="3255646207"/>
                    </a:ext>
                  </a:extLst>
                </a:gridCol>
                <a:gridCol w="2902091">
                  <a:extLst>
                    <a:ext uri="{9D8B030D-6E8A-4147-A177-3AD203B41FA5}">
                      <a16:colId xmlns:a16="http://schemas.microsoft.com/office/drawing/2014/main" val="2113545765"/>
                    </a:ext>
                  </a:extLst>
                </a:gridCol>
              </a:tblGrid>
              <a:tr h="48736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92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Cenobamate (n=1339)</a:t>
                      </a:r>
                    </a:p>
                  </a:txBody>
                  <a:tcPr anchor="ctr">
                    <a:solidFill>
                      <a:srgbClr val="009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698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Treatment-related adverse 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69.8%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36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Serious adverse 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061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Adverse events </a:t>
                      </a:r>
                      <a:r>
                        <a:rPr lang="en-US" sz="1600" u="sng" dirty="0"/>
                        <a:t>&gt;</a:t>
                      </a:r>
                      <a:r>
                        <a:rPr lang="en-US" sz="1600" dirty="0"/>
                        <a:t>5%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Somnolence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Dizziness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Fatigue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Headache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Viral upper respiratory tract infection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Upper respiratory tract infection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Nausea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Diplopia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Balance disorder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28.1%</a:t>
                      </a:r>
                    </a:p>
                    <a:p>
                      <a:pPr algn="ctr"/>
                      <a:r>
                        <a:rPr lang="en-US" sz="1600" dirty="0"/>
                        <a:t>23.6%</a:t>
                      </a:r>
                    </a:p>
                    <a:p>
                      <a:pPr algn="ctr"/>
                      <a:r>
                        <a:rPr lang="en-US" sz="1600" dirty="0"/>
                        <a:t>16.6%</a:t>
                      </a:r>
                    </a:p>
                    <a:p>
                      <a:pPr algn="ctr"/>
                      <a:r>
                        <a:rPr lang="en-US" sz="1600" dirty="0"/>
                        <a:t>11.4%</a:t>
                      </a:r>
                    </a:p>
                    <a:p>
                      <a:pPr algn="ctr"/>
                      <a:r>
                        <a:rPr lang="en-US" sz="1600" dirty="0"/>
                        <a:t>7.3%</a:t>
                      </a:r>
                    </a:p>
                    <a:p>
                      <a:pPr algn="ctr"/>
                      <a:r>
                        <a:rPr lang="en-US" sz="1600" dirty="0"/>
                        <a:t>6.1%</a:t>
                      </a:r>
                    </a:p>
                    <a:p>
                      <a:pPr algn="ctr"/>
                      <a:r>
                        <a:rPr lang="en-US" sz="1600" dirty="0"/>
                        <a:t>6.0%</a:t>
                      </a:r>
                    </a:p>
                    <a:p>
                      <a:pPr algn="ctr"/>
                      <a:r>
                        <a:rPr lang="en-US" sz="1600" dirty="0"/>
                        <a:t>5.8%</a:t>
                      </a:r>
                    </a:p>
                    <a:p>
                      <a:pPr algn="ctr"/>
                      <a:r>
                        <a:rPr lang="en-US" sz="1600" dirty="0"/>
                        <a:t>5.5%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20568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DBCB079-C8E0-9216-4010-7B6C1AA098DB}"/>
              </a:ext>
            </a:extLst>
          </p:cNvPr>
          <p:cNvSpPr txBox="1"/>
          <p:nvPr/>
        </p:nvSpPr>
        <p:spPr>
          <a:xfrm>
            <a:off x="7264400" y="2179840"/>
            <a:ext cx="4305300" cy="3339376"/>
          </a:xfrm>
          <a:prstGeom prst="rect">
            <a:avLst/>
          </a:prstGeom>
          <a:noFill/>
          <a:ln w="25400">
            <a:solidFill>
              <a:srgbClr val="0092CA"/>
            </a:solidFill>
          </a:ln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u="none" strike="noStrike" baseline="0" dirty="0"/>
              <a:t>A lower starting dose (12.5 mg/day) and a slower titration rate were used to reduce the risk of hypersensitivity reactions</a:t>
            </a:r>
          </a:p>
          <a:p>
            <a:pPr marL="628650" lvl="1" indent="-314325"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</a:rPr>
              <a:t>Cenobamate dose was increased at 2-week intervals to 25, 50, 100, 150, and 200 mg/day</a:t>
            </a:r>
            <a:br>
              <a:rPr lang="en-CA" sz="2000" dirty="0">
                <a:effectLst/>
              </a:rPr>
            </a:br>
            <a:r>
              <a:rPr lang="en-CA" sz="900" dirty="0">
                <a:effectLst/>
              </a:rPr>
              <a:t>  </a:t>
            </a:r>
            <a:endParaRPr lang="en-US" sz="900" b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There were no cases of </a:t>
            </a:r>
            <a:r>
              <a:rPr lang="en-CA" sz="2000" dirty="0">
                <a:effectLst/>
              </a:rPr>
              <a:t>drug reaction with eosinophilia and systemic symptoms (DRESS)</a:t>
            </a:r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507276-4863-E4E9-1BB6-9178B87C5F9C}"/>
              </a:ext>
            </a:extLst>
          </p:cNvPr>
          <p:cNvSpPr txBox="1"/>
          <p:nvPr/>
        </p:nvSpPr>
        <p:spPr>
          <a:xfrm>
            <a:off x="425977" y="6496050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dirty="0">
                <a:effectLst/>
              </a:rPr>
              <a:t>Sperling et al. </a:t>
            </a:r>
            <a:r>
              <a:rPr lang="en-CA" sz="1000" b="0" i="1" dirty="0">
                <a:effectLst/>
                <a:latin typeface="system-ui"/>
              </a:rPr>
              <a:t>Epilepsia</a:t>
            </a:r>
            <a:r>
              <a:rPr lang="en-CA" sz="1000" b="0" i="0" dirty="0">
                <a:effectLst/>
                <a:latin typeface="system-ui"/>
              </a:rPr>
              <a:t> 2020;61:1099-1108</a:t>
            </a:r>
            <a:r>
              <a:rPr lang="en-CA" sz="1000" dirty="0">
                <a:effectLst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84739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64323-354F-5651-5C62-4B976D152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III – post-hoc efficacy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CA339-3137-4E6C-768F-AD2931843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2923" y="1917109"/>
            <a:ext cx="4466977" cy="4369392"/>
          </a:xfrm>
          <a:ln w="25400">
            <a:solidFill>
              <a:srgbClr val="0092CA"/>
            </a:solidFill>
          </a:ln>
        </p:spPr>
        <p:txBody>
          <a:bodyPr>
            <a:noAutofit/>
          </a:bodyPr>
          <a:lstStyle/>
          <a:p>
            <a:r>
              <a:rPr lang="en-US" sz="1800" dirty="0"/>
              <a:t>Post-hoc efficacy analysis of phase III trial (n=240)</a:t>
            </a:r>
          </a:p>
          <a:p>
            <a:r>
              <a:rPr lang="en-US" sz="1800" dirty="0"/>
              <a:t>Median duration on study was 32.9 months</a:t>
            </a:r>
          </a:p>
          <a:p>
            <a:r>
              <a:rPr lang="en-US" sz="1800" dirty="0"/>
              <a:t>Retention rate was 73.8% at data cutoff (n=177)</a:t>
            </a:r>
          </a:p>
          <a:p>
            <a:r>
              <a:rPr lang="en-US" sz="1800" dirty="0"/>
              <a:t>A reduction in seizure frequency seen as early as weeks 1-4</a:t>
            </a:r>
          </a:p>
          <a:p>
            <a:r>
              <a:rPr lang="en-US" sz="1800" dirty="0"/>
              <a:t>Similar level of seizure reduction regardless of baseline seizure frequency</a:t>
            </a:r>
          </a:p>
          <a:p>
            <a:r>
              <a:rPr lang="en-CA" sz="1800" dirty="0">
                <a:effectLst/>
              </a:rPr>
              <a:t>In the group continuing cenobamate, 33.9% achieved 100% seizure reduction for ≥ 12 months</a:t>
            </a:r>
          </a:p>
          <a:p>
            <a:pPr lvl="1"/>
            <a:r>
              <a:rPr lang="en-CA" sz="1800" dirty="0"/>
              <a:t>Mean cenobamate dose was 254 mg/day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57FD68-2217-95EF-82E4-A2FFA3D5C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20" y="2193138"/>
            <a:ext cx="6670923" cy="3737118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E021FB-9B9D-9152-7F4C-746DC9F6FB56}"/>
              </a:ext>
            </a:extLst>
          </p:cNvPr>
          <p:cNvSpPr txBox="1"/>
          <p:nvPr/>
        </p:nvSpPr>
        <p:spPr>
          <a:xfrm>
            <a:off x="838200" y="1732442"/>
            <a:ext cx="614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92CA"/>
                </a:solidFill>
              </a:rPr>
              <a:t>Responder rates during the maintenance phase (30.2 months)</a:t>
            </a:r>
            <a:endParaRPr lang="en-US" b="1" baseline="30000" dirty="0">
              <a:solidFill>
                <a:srgbClr val="0092CA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1D12BF-66CB-91F0-E220-8CAD449685ED}"/>
              </a:ext>
            </a:extLst>
          </p:cNvPr>
          <p:cNvSpPr txBox="1"/>
          <p:nvPr/>
        </p:nvSpPr>
        <p:spPr>
          <a:xfrm>
            <a:off x="560447" y="6492875"/>
            <a:ext cx="64961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b="0" i="0" dirty="0">
                <a:effectLst/>
              </a:rPr>
              <a:t>Aboumatar et al. </a:t>
            </a:r>
            <a:r>
              <a:rPr lang="en-CA" sz="1000" b="0" i="1" dirty="0">
                <a:effectLst/>
              </a:rPr>
              <a:t>Epilepsy Res </a:t>
            </a:r>
            <a:r>
              <a:rPr lang="en-CA" sz="1000" b="0" i="0" dirty="0">
                <a:effectLst/>
              </a:rPr>
              <a:t>2022;186:107014.</a:t>
            </a:r>
            <a:endParaRPr lang="en-CA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1546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9470</TotalTime>
  <Words>1546</Words>
  <Application>Microsoft Macintosh PowerPoint</Application>
  <PresentationFormat>Widescreen</PresentationFormat>
  <Paragraphs>193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Gill Sans MT</vt:lpstr>
      <vt:lpstr>system-ui</vt:lpstr>
      <vt:lpstr>Times</vt:lpstr>
      <vt:lpstr>Office Theme</vt:lpstr>
      <vt:lpstr>PowerPoint Presentation</vt:lpstr>
      <vt:lpstr>Rate of seizure freedom with successive antiseizure medications (ASM)</vt:lpstr>
      <vt:lpstr>Cenobamate – proposed mechanisms of action</vt:lpstr>
      <vt:lpstr>Cenobamate – clinical development program</vt:lpstr>
      <vt:lpstr>Cenobamate – Phase II trial results (C013)</vt:lpstr>
      <vt:lpstr>Cenobamate – Phase II trial results (C017)</vt:lpstr>
      <vt:lpstr>Cenobamate – long-term data</vt:lpstr>
      <vt:lpstr>Cenobamate – Phase III safety results (C021)</vt:lpstr>
      <vt:lpstr>Phase III – post-hoc efficacy analysis</vt:lpstr>
      <vt:lpstr>Cenobamate prior to epilepsy surgery</vt:lpstr>
      <vt:lpstr>Network meta-analysis (NMA) of adjunctive therapies for focal-onset seizures</vt:lpstr>
      <vt:lpstr>Cenobamate dosing</vt:lpstr>
      <vt:lpstr>Initiating cenobamate – dose adjustments for concomitant ASMs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COVID-19</dc:title>
  <dc:creator>Steven Manners</dc:creator>
  <cp:lastModifiedBy>Info</cp:lastModifiedBy>
  <cp:revision>463</cp:revision>
  <dcterms:created xsi:type="dcterms:W3CDTF">2020-03-24T16:56:23Z</dcterms:created>
  <dcterms:modified xsi:type="dcterms:W3CDTF">2025-02-10T01:38:32Z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c9bec58-8084-492e-8360-0e1cfe36408c_Enabled">
    <vt:lpwstr>true</vt:lpwstr>
  </property>
  <property fmtid="{D5CDD505-2E9C-101B-9397-08002B2CF9AE}" pid="3" name="MSIP_Label_3c9bec58-8084-492e-8360-0e1cfe36408c_SetDate">
    <vt:lpwstr>2023-05-31T14:49:33Z</vt:lpwstr>
  </property>
  <property fmtid="{D5CDD505-2E9C-101B-9397-08002B2CF9AE}" pid="4" name="MSIP_Label_3c9bec58-8084-492e-8360-0e1cfe36408c_Method">
    <vt:lpwstr>Standard</vt:lpwstr>
  </property>
  <property fmtid="{D5CDD505-2E9C-101B-9397-08002B2CF9AE}" pid="5" name="MSIP_Label_3c9bec58-8084-492e-8360-0e1cfe36408c_Name">
    <vt:lpwstr>Not Protected -Pilot</vt:lpwstr>
  </property>
  <property fmtid="{D5CDD505-2E9C-101B-9397-08002B2CF9AE}" pid="6" name="MSIP_Label_3c9bec58-8084-492e-8360-0e1cfe36408c_SiteId">
    <vt:lpwstr>f35a6974-607f-47d4-82d7-ff31d7dc53a5</vt:lpwstr>
  </property>
  <property fmtid="{D5CDD505-2E9C-101B-9397-08002B2CF9AE}" pid="7" name="MSIP_Label_3c9bec58-8084-492e-8360-0e1cfe36408c_ActionId">
    <vt:lpwstr>fdd1628f-92f0-45eb-b620-baf981ed9e47</vt:lpwstr>
  </property>
  <property fmtid="{D5CDD505-2E9C-101B-9397-08002B2CF9AE}" pid="8" name="MSIP_Label_3c9bec58-8084-492e-8360-0e1cfe36408c_ContentBits">
    <vt:lpwstr>0</vt:lpwstr>
  </property>
</Properties>
</file>