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xml" ContentType="application/vnd.openxmlformats-officedocument.drawingml.chart+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rts/chart3.xml" ContentType="application/vnd.openxmlformats-officedocument.drawingml.chart+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832" r:id="rId1"/>
  </p:sldMasterIdLst>
  <p:notesMasterIdLst>
    <p:notesMasterId r:id="rId33"/>
  </p:notesMasterIdLst>
  <p:handoutMasterIdLst>
    <p:handoutMasterId r:id="rId34"/>
  </p:handoutMasterIdLst>
  <p:sldIdLst>
    <p:sldId id="309" r:id="rId2"/>
    <p:sldId id="320" r:id="rId3"/>
    <p:sldId id="328" r:id="rId4"/>
    <p:sldId id="329" r:id="rId5"/>
    <p:sldId id="330" r:id="rId6"/>
    <p:sldId id="331" r:id="rId7"/>
    <p:sldId id="332" r:id="rId8"/>
    <p:sldId id="333" r:id="rId9"/>
    <p:sldId id="334" r:id="rId10"/>
    <p:sldId id="335" r:id="rId11"/>
    <p:sldId id="336" r:id="rId12"/>
    <p:sldId id="337" r:id="rId13"/>
    <p:sldId id="338" r:id="rId14"/>
    <p:sldId id="339" r:id="rId15"/>
    <p:sldId id="340" r:id="rId16"/>
    <p:sldId id="341" r:id="rId17"/>
    <p:sldId id="342" r:id="rId18"/>
    <p:sldId id="343" r:id="rId19"/>
    <p:sldId id="344" r:id="rId20"/>
    <p:sldId id="345" r:id="rId21"/>
    <p:sldId id="347" r:id="rId22"/>
    <p:sldId id="348" r:id="rId23"/>
    <p:sldId id="349" r:id="rId24"/>
    <p:sldId id="350" r:id="rId25"/>
    <p:sldId id="346" r:id="rId26"/>
    <p:sldId id="351" r:id="rId27"/>
    <p:sldId id="352" r:id="rId28"/>
    <p:sldId id="353" r:id="rId29"/>
    <p:sldId id="354" r:id="rId30"/>
    <p:sldId id="356" r:id="rId31"/>
    <p:sldId id="358" r:id="rId32"/>
  </p:sldIdLst>
  <p:sldSz cx="9144000" cy="5143500" type="screen16x9"/>
  <p:notesSz cx="6858000" cy="9144000"/>
  <p:custDataLst>
    <p:tags r:id="rId35"/>
  </p:custDataLst>
  <p:defaultTex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p:defaultTextStyle>
  <p:extLst>
    <p:ext uri="{EFAFB233-063F-42B5-8137-9DF3F51BA10A}">
      <p15:sldGuideLst xmlns:p15="http://schemas.microsoft.com/office/powerpoint/2012/main">
        <p15:guide id="1" orient="horz" pos="3156" userDrawn="1">
          <p15:clr>
            <a:srgbClr val="A4A3A4"/>
          </p15:clr>
        </p15:guide>
        <p15:guide id="2" pos="288" userDrawn="1">
          <p15:clr>
            <a:srgbClr val="A4A3A4"/>
          </p15:clr>
        </p15:guide>
        <p15:guide id="3" orient="horz" pos="3060" userDrawn="1">
          <p15:clr>
            <a:srgbClr val="A4A3A4"/>
          </p15:clr>
        </p15:guide>
        <p15:guide id="4" orient="horz" pos="3183">
          <p15:clr>
            <a:srgbClr val="A4A3A4"/>
          </p15:clr>
        </p15:guide>
        <p15:guide id="5" orient="horz" pos="897">
          <p15:clr>
            <a:srgbClr val="A4A3A4"/>
          </p15:clr>
        </p15:guide>
        <p15:guide id="6" orient="horz" pos="2978">
          <p15:clr>
            <a:srgbClr val="A4A3A4"/>
          </p15:clr>
        </p15:guide>
        <p15:guide id="7" orient="horz" pos="2227">
          <p15:clr>
            <a:srgbClr val="A4A3A4"/>
          </p15:clr>
        </p15:guide>
        <p15:guide id="9" orient="horz" pos="2864">
          <p15:clr>
            <a:srgbClr val="A4A3A4"/>
          </p15:clr>
        </p15:guide>
        <p15:guide id="10" pos="1032" userDrawn="1">
          <p15:clr>
            <a:srgbClr val="A4A3A4"/>
          </p15:clr>
        </p15:guide>
        <p15:guide id="11" pos="5442">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4751"/>
    <a:srgbClr val="A0DCF4"/>
    <a:srgbClr val="0E5588"/>
    <a:srgbClr val="F8F8F8"/>
    <a:srgbClr val="728B99"/>
    <a:srgbClr val="E0F3FB"/>
    <a:srgbClr val="FFFFFF"/>
    <a:srgbClr val="A7A9A9"/>
    <a:srgbClr val="A5DEF4"/>
    <a:srgbClr val="3F3F3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088" autoAdjust="0"/>
    <p:restoredTop sz="73810" autoAdjust="0"/>
  </p:normalViewPr>
  <p:slideViewPr>
    <p:cSldViewPr snapToGrid="0" showGuides="1">
      <p:cViewPr varScale="1">
        <p:scale>
          <a:sx n="104" d="100"/>
          <a:sy n="104" d="100"/>
        </p:scale>
        <p:origin x="246" y="72"/>
      </p:cViewPr>
      <p:guideLst>
        <p:guide orient="horz" pos="3156"/>
        <p:guide pos="288"/>
        <p:guide orient="horz" pos="3060"/>
        <p:guide orient="horz" pos="3183"/>
        <p:guide orient="horz" pos="897"/>
        <p:guide orient="horz" pos="2978"/>
        <p:guide orient="horz" pos="2227"/>
        <p:guide orient="horz" pos="2864"/>
        <p:guide pos="1032"/>
        <p:guide pos="5442"/>
      </p:guideLst>
    </p:cSldViewPr>
  </p:slideViewPr>
  <p:notesTextViewPr>
    <p:cViewPr>
      <p:scale>
        <a:sx n="100" d="100"/>
        <a:sy n="100" d="100"/>
      </p:scale>
      <p:origin x="0" y="0"/>
    </p:cViewPr>
  </p:notesTextViewPr>
  <p:sorterViewPr>
    <p:cViewPr varScale="1">
      <p:scale>
        <a:sx n="100" d="100"/>
        <a:sy n="100" d="100"/>
      </p:scale>
      <p:origin x="0" y="0"/>
    </p:cViewPr>
  </p:sorterViewPr>
  <p:notesViewPr>
    <p:cSldViewPr snapToGrid="0" showGuides="1">
      <p:cViewPr varScale="1">
        <p:scale>
          <a:sx n="85" d="100"/>
          <a:sy n="85" d="100"/>
        </p:scale>
        <p:origin x="-3834"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gs" Target="tags/tag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Ocrelizumab</c:v>
                </c:pt>
              </c:strCache>
            </c:strRef>
          </c:tx>
          <c:spPr>
            <a:solidFill>
              <a:srgbClr val="00B050"/>
            </a:solidFill>
            <a:ln w="3175">
              <a:solidFill>
                <a:schemeClr val="tx1"/>
              </a:solidFill>
            </a:ln>
            <a:effectLst>
              <a:outerShdw blurRad="50800" dist="38100" dir="2700000" algn="tl" rotWithShape="0">
                <a:prstClr val="black">
                  <a:alpha val="40000"/>
                </a:prstClr>
              </a:outerShdw>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9989-4091-BE63-760DA702D1E4}"/>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9989-4091-BE63-760DA702D1E4}"/>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9989-4091-BE63-760DA702D1E4}"/>
                </c:ext>
              </c:extLst>
            </c:dLbl>
            <c:dLbl>
              <c:idx val="5"/>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9989-4091-BE63-760DA702D1E4}"/>
                </c:ext>
              </c:extLst>
            </c:dLbl>
            <c:dLbl>
              <c:idx val="6"/>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4-9989-4091-BE63-760DA702D1E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Wk 0-96</c:v>
                </c:pt>
                <c:pt idx="2">
                  <c:v>Wk 0 to 24</c:v>
                </c:pt>
                <c:pt idx="3">
                  <c:v>Wk 0 to 48</c:v>
                </c:pt>
                <c:pt idx="5">
                  <c:v>Wk 24 to 96</c:v>
                </c:pt>
                <c:pt idx="6">
                  <c:v>Wk 48 to 96</c:v>
                </c:pt>
              </c:strCache>
            </c:strRef>
          </c:cat>
          <c:val>
            <c:numRef>
              <c:f>Sheet1!$B$2:$B$8</c:f>
              <c:numCache>
                <c:formatCode>General</c:formatCode>
                <c:ptCount val="7"/>
                <c:pt idx="0">
                  <c:v>47.7</c:v>
                </c:pt>
                <c:pt idx="2">
                  <c:v>58.3</c:v>
                </c:pt>
                <c:pt idx="3">
                  <c:v>53.5</c:v>
                </c:pt>
                <c:pt idx="5">
                  <c:v>75.5</c:v>
                </c:pt>
                <c:pt idx="6">
                  <c:v>85.9</c:v>
                </c:pt>
              </c:numCache>
            </c:numRef>
          </c:val>
          <c:extLst>
            <c:ext xmlns:c16="http://schemas.microsoft.com/office/drawing/2014/chart" uri="{C3380CC4-5D6E-409C-BE32-E72D297353CC}">
              <c16:uniqueId val="{00000000-3244-46E4-8C57-48A3B3F52AA2}"/>
            </c:ext>
          </c:extLst>
        </c:ser>
        <c:ser>
          <c:idx val="1"/>
          <c:order val="1"/>
          <c:tx>
            <c:strRef>
              <c:f>Sheet1!$C$1</c:f>
              <c:strCache>
                <c:ptCount val="1"/>
                <c:pt idx="0">
                  <c:v>IFNbeta</c:v>
                </c:pt>
              </c:strCache>
            </c:strRef>
          </c:tx>
          <c:spPr>
            <a:solidFill>
              <a:schemeClr val="tx2">
                <a:lumMod val="40000"/>
                <a:lumOff val="60000"/>
              </a:schemeClr>
            </a:solidFill>
            <a:ln w="3175">
              <a:solidFill>
                <a:schemeClr val="tx1"/>
              </a:solidFill>
            </a:ln>
            <a:effectLst>
              <a:outerShdw blurRad="50800" dist="38100" dir="2700000" algn="tl" rotWithShape="0">
                <a:prstClr val="black">
                  <a:alpha val="40000"/>
                </a:prstClr>
              </a:outerShdw>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5-9989-4091-BE63-760DA702D1E4}"/>
                </c:ext>
              </c:extLst>
            </c:dLbl>
            <c:dLbl>
              <c:idx val="2"/>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6-9989-4091-BE63-760DA702D1E4}"/>
                </c:ext>
              </c:extLst>
            </c:dLbl>
            <c:dLbl>
              <c:idx val="3"/>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9989-4091-BE63-760DA702D1E4}"/>
                </c:ext>
              </c:extLst>
            </c:dLbl>
            <c:dLbl>
              <c:idx val="5"/>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8-9989-4091-BE63-760DA702D1E4}"/>
                </c:ext>
              </c:extLst>
            </c:dLbl>
            <c:dLbl>
              <c:idx val="6"/>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9-9989-4091-BE63-760DA702D1E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Wk 0-96</c:v>
                </c:pt>
                <c:pt idx="2">
                  <c:v>Wk 0 to 24</c:v>
                </c:pt>
                <c:pt idx="3">
                  <c:v>Wk 0 to 48</c:v>
                </c:pt>
                <c:pt idx="5">
                  <c:v>Wk 24 to 96</c:v>
                </c:pt>
                <c:pt idx="6">
                  <c:v>Wk 48 to 96</c:v>
                </c:pt>
              </c:strCache>
            </c:strRef>
          </c:cat>
          <c:val>
            <c:numRef>
              <c:f>Sheet1!$C$2:$C$8</c:f>
              <c:numCache>
                <c:formatCode>General</c:formatCode>
                <c:ptCount val="7"/>
                <c:pt idx="0">
                  <c:v>27.1</c:v>
                </c:pt>
                <c:pt idx="2">
                  <c:v>42.8</c:v>
                </c:pt>
                <c:pt idx="3" formatCode="0.0">
                  <c:v>34</c:v>
                </c:pt>
                <c:pt idx="5">
                  <c:v>42.9</c:v>
                </c:pt>
                <c:pt idx="6">
                  <c:v>58.6</c:v>
                </c:pt>
              </c:numCache>
            </c:numRef>
          </c:val>
          <c:extLst>
            <c:ext xmlns:c16="http://schemas.microsoft.com/office/drawing/2014/chart" uri="{C3380CC4-5D6E-409C-BE32-E72D297353CC}">
              <c16:uniqueId val="{00000001-3244-46E4-8C57-48A3B3F52AA2}"/>
            </c:ext>
          </c:extLst>
        </c:ser>
        <c:dLbls>
          <c:showLegendKey val="0"/>
          <c:showVal val="0"/>
          <c:showCatName val="0"/>
          <c:showSerName val="0"/>
          <c:showPercent val="0"/>
          <c:showBubbleSize val="0"/>
        </c:dLbls>
        <c:gapWidth val="219"/>
        <c:overlap val="-27"/>
        <c:axId val="135230592"/>
        <c:axId val="135232128"/>
      </c:barChart>
      <c:catAx>
        <c:axId val="135230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232128"/>
        <c:crosses val="autoZero"/>
        <c:auto val="1"/>
        <c:lblAlgn val="ctr"/>
        <c:lblOffset val="100"/>
        <c:noMultiLvlLbl val="0"/>
      </c:catAx>
      <c:valAx>
        <c:axId val="1352321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35230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92D050"/>
              </a:solidFill>
              <a:ln>
                <a:noFill/>
              </a:ln>
              <a:effectLst/>
            </c:spPr>
            <c:extLst>
              <c:ext xmlns:c16="http://schemas.microsoft.com/office/drawing/2014/chart" uri="{C3380CC4-5D6E-409C-BE32-E72D297353CC}">
                <c16:uniqueId val="{00000003-F4AB-47F4-9A61-E9132B917351}"/>
              </c:ext>
            </c:extLst>
          </c:dPt>
          <c:dPt>
            <c:idx val="1"/>
            <c:invertIfNegative val="0"/>
            <c:bubble3D val="0"/>
            <c:spPr>
              <a:solidFill>
                <a:schemeClr val="accent6">
                  <a:lumMod val="40000"/>
                  <a:lumOff val="60000"/>
                </a:schemeClr>
              </a:solidFill>
              <a:ln>
                <a:noFill/>
              </a:ln>
              <a:effectLst/>
            </c:spPr>
            <c:extLst>
              <c:ext xmlns:c16="http://schemas.microsoft.com/office/drawing/2014/chart" uri="{C3380CC4-5D6E-409C-BE32-E72D297353CC}">
                <c16:uniqueId val="{00000004-F4AB-47F4-9A61-E9132B917351}"/>
              </c:ext>
            </c:extLst>
          </c:dPt>
          <c:dPt>
            <c:idx val="2"/>
            <c:invertIfNegative val="0"/>
            <c:bubble3D val="0"/>
            <c:spPr>
              <a:solidFill>
                <a:schemeClr val="accent6">
                  <a:lumMod val="75000"/>
                </a:schemeClr>
              </a:solidFill>
              <a:ln>
                <a:noFill/>
              </a:ln>
              <a:effectLst/>
            </c:spPr>
            <c:extLst>
              <c:ext xmlns:c16="http://schemas.microsoft.com/office/drawing/2014/chart" uri="{C3380CC4-5D6E-409C-BE32-E72D297353CC}">
                <c16:uniqueId val="{00000005-F4AB-47F4-9A61-E9132B917351}"/>
              </c:ext>
            </c:extLst>
          </c:dPt>
          <c:dPt>
            <c:idx val="3"/>
            <c:invertIfNegative val="0"/>
            <c:bubble3D val="0"/>
            <c:spPr>
              <a:solidFill>
                <a:schemeClr val="accent4">
                  <a:lumMod val="60000"/>
                  <a:lumOff val="40000"/>
                </a:schemeClr>
              </a:solidFill>
              <a:ln>
                <a:noFill/>
              </a:ln>
              <a:effectLst/>
            </c:spPr>
            <c:extLst>
              <c:ext xmlns:c16="http://schemas.microsoft.com/office/drawing/2014/chart" uri="{C3380CC4-5D6E-409C-BE32-E72D297353CC}">
                <c16:uniqueId val="{00000006-F4AB-47F4-9A61-E9132B917351}"/>
              </c:ext>
            </c:extLst>
          </c:dPt>
          <c:dPt>
            <c:idx val="4"/>
            <c:invertIfNegative val="0"/>
            <c:bubble3D val="0"/>
            <c:spPr>
              <a:solidFill>
                <a:schemeClr val="accent5">
                  <a:lumMod val="60000"/>
                  <a:lumOff val="40000"/>
                </a:schemeClr>
              </a:solidFill>
              <a:ln>
                <a:noFill/>
              </a:ln>
              <a:effectLst/>
            </c:spPr>
            <c:extLst>
              <c:ext xmlns:c16="http://schemas.microsoft.com/office/drawing/2014/chart" uri="{C3380CC4-5D6E-409C-BE32-E72D297353CC}">
                <c16:uniqueId val="{00000007-F4AB-47F4-9A61-E9132B917351}"/>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Fingolimod</c:v>
                </c:pt>
                <c:pt idx="1">
                  <c:v>Teriflunomide</c:v>
                </c:pt>
                <c:pt idx="2">
                  <c:v>Dimethyl fumarate</c:v>
                </c:pt>
                <c:pt idx="3">
                  <c:v>Natalizumab</c:v>
                </c:pt>
                <c:pt idx="4">
                  <c:v>BRACE</c:v>
                </c:pt>
              </c:strCache>
            </c:strRef>
          </c:cat>
          <c:val>
            <c:numRef>
              <c:f>Sheet1!$B$2:$B$6</c:f>
              <c:numCache>
                <c:formatCode>0%</c:formatCode>
                <c:ptCount val="5"/>
                <c:pt idx="0">
                  <c:v>0.21</c:v>
                </c:pt>
                <c:pt idx="1">
                  <c:v>0.23</c:v>
                </c:pt>
                <c:pt idx="2">
                  <c:v>0.28999999999999998</c:v>
                </c:pt>
                <c:pt idx="3">
                  <c:v>0.3</c:v>
                </c:pt>
                <c:pt idx="4">
                  <c:v>0.42</c:v>
                </c:pt>
              </c:numCache>
            </c:numRef>
          </c:val>
          <c:extLst>
            <c:ext xmlns:c16="http://schemas.microsoft.com/office/drawing/2014/chart" uri="{C3380CC4-5D6E-409C-BE32-E72D297353CC}">
              <c16:uniqueId val="{00000000-F4AB-47F4-9A61-E9132B917351}"/>
            </c:ext>
          </c:extLst>
        </c:ser>
        <c:dLbls>
          <c:showLegendKey val="0"/>
          <c:showVal val="0"/>
          <c:showCatName val="0"/>
          <c:showSerName val="0"/>
          <c:showPercent val="0"/>
          <c:showBubbleSize val="0"/>
        </c:dLbls>
        <c:gapWidth val="219"/>
        <c:overlap val="-27"/>
        <c:axId val="234055440"/>
        <c:axId val="234050520"/>
      </c:barChart>
      <c:catAx>
        <c:axId val="2340554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4050520"/>
        <c:crosses val="autoZero"/>
        <c:auto val="1"/>
        <c:lblAlgn val="ctr"/>
        <c:lblOffset val="100"/>
        <c:noMultiLvlLbl val="0"/>
      </c:catAx>
      <c:valAx>
        <c:axId val="234050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340554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12-wk CDP</c:v>
                </c:pt>
              </c:strCache>
            </c:strRef>
          </c:tx>
          <c:spPr>
            <a:solidFill>
              <a:schemeClr val="accent5"/>
            </a:solidFill>
            <a:ln w="3175">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Sheet1!$B$2</c:f>
              <c:numCache>
                <c:formatCode>0%</c:formatCode>
                <c:ptCount val="1"/>
                <c:pt idx="0">
                  <c:v>0.24</c:v>
                </c:pt>
              </c:numCache>
            </c:numRef>
          </c:val>
          <c:extLst>
            <c:ext xmlns:c16="http://schemas.microsoft.com/office/drawing/2014/chart" uri="{C3380CC4-5D6E-409C-BE32-E72D297353CC}">
              <c16:uniqueId val="{00000000-6D64-457B-9A15-0939F363CBF3}"/>
            </c:ext>
          </c:extLst>
        </c:ser>
        <c:ser>
          <c:idx val="1"/>
          <c:order val="1"/>
          <c:tx>
            <c:strRef>
              <c:f>Sheet1!$C$1</c:f>
              <c:strCache>
                <c:ptCount val="1"/>
                <c:pt idx="0">
                  <c:v>24-wk CDP</c:v>
                </c:pt>
              </c:strCache>
            </c:strRef>
          </c:tx>
          <c:spPr>
            <a:solidFill>
              <a:schemeClr val="accent5"/>
            </a:solidFill>
            <a:ln w="3175">
              <a:solidFill>
                <a:schemeClr val="tx1"/>
              </a:solidFill>
            </a:ln>
            <a:effectLst>
              <a:outerShdw blurRad="50800" dist="38100" dir="2700000" algn="tl" rotWithShape="0">
                <a:prstClr val="black">
                  <a:alpha val="40000"/>
                </a:prstClr>
              </a:outerShdw>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BA4D-4855-B68D-357FF3A7A20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Sheet1!$C$2</c:f>
              <c:numCache>
                <c:formatCode>0%</c:formatCode>
                <c:ptCount val="1"/>
                <c:pt idx="0">
                  <c:v>0.25</c:v>
                </c:pt>
              </c:numCache>
            </c:numRef>
          </c:val>
          <c:extLst>
            <c:ext xmlns:c16="http://schemas.microsoft.com/office/drawing/2014/chart" uri="{C3380CC4-5D6E-409C-BE32-E72D297353CC}">
              <c16:uniqueId val="{00000001-6D64-457B-9A15-0939F363CBF3}"/>
            </c:ext>
          </c:extLst>
        </c:ser>
        <c:ser>
          <c:idx val="3"/>
          <c:order val="2"/>
          <c:tx>
            <c:strRef>
              <c:f>Sheet1!$D$1</c:f>
              <c:strCache>
                <c:ptCount val="1"/>
                <c:pt idx="0">
                  <c:v>12-wk cCDP</c:v>
                </c:pt>
              </c:strCache>
            </c:strRef>
          </c:tx>
          <c:spPr>
            <a:solidFill>
              <a:srgbClr val="92D050"/>
            </a:solidFill>
            <a:ln w="3175">
              <a:solidFill>
                <a:schemeClr val="tx1"/>
              </a:solidFill>
            </a:ln>
            <a:effectLst>
              <a:outerShdw blurRad="50800" dist="38100" dir="2700000" algn="tl" rotWithShape="0">
                <a:prstClr val="black">
                  <a:alpha val="40000"/>
                </a:prst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Sheet1!$D$2</c:f>
              <c:numCache>
                <c:formatCode>0%</c:formatCode>
                <c:ptCount val="1"/>
                <c:pt idx="0">
                  <c:v>0.26</c:v>
                </c:pt>
              </c:numCache>
            </c:numRef>
          </c:val>
          <c:extLst>
            <c:ext xmlns:c16="http://schemas.microsoft.com/office/drawing/2014/chart" uri="{C3380CC4-5D6E-409C-BE32-E72D297353CC}">
              <c16:uniqueId val="{00000003-6D64-457B-9A15-0939F363CBF3}"/>
            </c:ext>
          </c:extLst>
        </c:ser>
        <c:ser>
          <c:idx val="4"/>
          <c:order val="3"/>
          <c:tx>
            <c:strRef>
              <c:f>Sheet1!$E$1</c:f>
              <c:strCache>
                <c:ptCount val="1"/>
                <c:pt idx="0">
                  <c:v>24-wk cCDP</c:v>
                </c:pt>
              </c:strCache>
            </c:strRef>
          </c:tx>
          <c:spPr>
            <a:solidFill>
              <a:srgbClr val="92D050"/>
            </a:solidFill>
            <a:ln w="3175">
              <a:solidFill>
                <a:schemeClr val="tx1"/>
              </a:solidFill>
            </a:ln>
            <a:effectLst>
              <a:outerShdw blurRad="50800" dist="38100" dir="2700000" algn="tl" rotWithShape="0">
                <a:prstClr val="black">
                  <a:alpha val="40000"/>
                </a:prstClr>
              </a:outerShdw>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BA4D-4855-B68D-357FF3A7A205}"/>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2"/>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Category 1</c:v>
                </c:pt>
              </c:strCache>
            </c:strRef>
          </c:cat>
          <c:val>
            <c:numRef>
              <c:f>Sheet1!$E$2</c:f>
              <c:numCache>
                <c:formatCode>0%</c:formatCode>
                <c:ptCount val="1"/>
                <c:pt idx="0">
                  <c:v>0.28999999999999998</c:v>
                </c:pt>
              </c:numCache>
            </c:numRef>
          </c:val>
          <c:extLst>
            <c:ext xmlns:c16="http://schemas.microsoft.com/office/drawing/2014/chart" uri="{C3380CC4-5D6E-409C-BE32-E72D297353CC}">
              <c16:uniqueId val="{00000004-6D64-457B-9A15-0939F363CBF3}"/>
            </c:ext>
          </c:extLst>
        </c:ser>
        <c:dLbls>
          <c:showLegendKey val="0"/>
          <c:showVal val="0"/>
          <c:showCatName val="0"/>
          <c:showSerName val="0"/>
          <c:showPercent val="0"/>
          <c:showBubbleSize val="0"/>
        </c:dLbls>
        <c:gapWidth val="219"/>
        <c:overlap val="-27"/>
        <c:axId val="161105024"/>
        <c:axId val="161106560"/>
      </c:barChart>
      <c:catAx>
        <c:axId val="161105024"/>
        <c:scaling>
          <c:orientation val="minMax"/>
        </c:scaling>
        <c:delete val="1"/>
        <c:axPos val="b"/>
        <c:numFmt formatCode="General" sourceLinked="1"/>
        <c:majorTickMark val="none"/>
        <c:minorTickMark val="none"/>
        <c:tickLblPos val="nextTo"/>
        <c:crossAx val="161106560"/>
        <c:crosses val="autoZero"/>
        <c:auto val="1"/>
        <c:lblAlgn val="ctr"/>
        <c:lblOffset val="100"/>
        <c:noMultiLvlLbl val="0"/>
      </c:catAx>
      <c:valAx>
        <c:axId val="16110656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crossAx val="161105024"/>
        <c:crosses val="autoZero"/>
        <c:crossBetween val="between"/>
      </c:valAx>
    </c:plotArea>
    <c:legend>
      <c:legendPos val="b"/>
      <c:layout>
        <c:manualLayout>
          <c:xMode val="edge"/>
          <c:yMode val="edge"/>
          <c:x val="0.175438780474305"/>
          <c:y val="0.88436940227832395"/>
          <c:w val="0.71127560220344299"/>
          <c:h val="8.8139188786968595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2"/>
              </a:solidFill>
              <a:latin typeface="+mn-lt"/>
              <a:ea typeface="+mn-ea"/>
              <a:cs typeface="+mn-cs"/>
            </a:defRPr>
          </a:pPr>
          <a:endParaRPr lang="en-US"/>
        </a:p>
      </c:txPr>
    </c:legend>
    <c:plotVisOnly val="1"/>
    <c:dispBlanksAs val="gap"/>
    <c:showDLblsOverMax val="0"/>
  </c:chart>
  <c:txPr>
    <a:bodyPr/>
    <a:lstStyle/>
    <a:p>
      <a:pPr>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vl1pPr>
          </a:lstStyle>
          <a:p>
            <a:pPr>
              <a:defRPr/>
            </a:pPr>
            <a:endParaRPr lang="en-CA"/>
          </a:p>
        </p:txBody>
      </p:sp>
      <p:sp>
        <p:nvSpPr>
          <p:cNvPr id="409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en-CA"/>
          </a:p>
        </p:txBody>
      </p:sp>
      <p:sp>
        <p:nvSpPr>
          <p:cNvPr id="410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lvl1pPr>
          </a:lstStyle>
          <a:p>
            <a:pPr>
              <a:defRPr/>
            </a:pPr>
            <a:endParaRPr lang="en-CA"/>
          </a:p>
        </p:txBody>
      </p:sp>
      <p:sp>
        <p:nvSpPr>
          <p:cNvPr id="410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vl1pPr>
          </a:lstStyle>
          <a:p>
            <a:pPr>
              <a:defRPr/>
            </a:pPr>
            <a:fld id="{114F1042-63EB-4DEF-A327-783E80EBC576}" type="slidenum">
              <a:rPr lang="en-CA"/>
              <a:pPr>
                <a:defRPr/>
              </a:pPr>
              <a:t>‹#›</a:t>
            </a:fld>
            <a:endParaRPr lang="en-CA"/>
          </a:p>
        </p:txBody>
      </p:sp>
    </p:spTree>
    <p:extLst>
      <p:ext uri="{BB962C8B-B14F-4D97-AF65-F5344CB8AC3E}">
        <p14:creationId xmlns:p14="http://schemas.microsoft.com/office/powerpoint/2010/main" val="3004323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a:lvl1pPr>
          </a:lstStyle>
          <a:p>
            <a:pPr>
              <a:defRPr/>
            </a:pPr>
            <a:endParaRPr lang="en-CA"/>
          </a:p>
        </p:txBody>
      </p:sp>
      <p:sp>
        <p:nvSpPr>
          <p:cNvPr id="5123"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a:lvl1pPr>
          </a:lstStyle>
          <a:p>
            <a:pPr>
              <a:defRPr/>
            </a:pPr>
            <a:endParaRPr lang="en-CA"/>
          </a:p>
        </p:txBody>
      </p:sp>
      <p:sp>
        <p:nvSpPr>
          <p:cNvPr id="512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CA" noProof="0"/>
              <a:t>Click to edit Master text styles</a:t>
            </a:r>
          </a:p>
          <a:p>
            <a:pPr lvl="1"/>
            <a:r>
              <a:rPr lang="en-CA" noProof="0"/>
              <a:t>Second level</a:t>
            </a:r>
          </a:p>
          <a:p>
            <a:pPr lvl="2"/>
            <a:r>
              <a:rPr lang="en-CA" noProof="0"/>
              <a:t>Third level</a:t>
            </a:r>
          </a:p>
          <a:p>
            <a:pPr lvl="3"/>
            <a:r>
              <a:rPr lang="en-CA" noProof="0"/>
              <a:t>Fourth level</a:t>
            </a:r>
          </a:p>
          <a:p>
            <a:pPr lvl="4"/>
            <a:r>
              <a:rPr lang="en-CA" noProof="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a:lvl1pPr>
          </a:lstStyle>
          <a:p>
            <a:pPr>
              <a:defRPr/>
            </a:pPr>
            <a:endParaRPr lang="en-CA"/>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a:lvl1pPr>
          </a:lstStyle>
          <a:p>
            <a:pPr>
              <a:defRPr/>
            </a:pPr>
            <a:fld id="{CB7DF158-96F3-4E67-99D8-D2E1D2568E9E}" type="slidenum">
              <a:rPr lang="en-CA"/>
              <a:pPr>
                <a:defRPr/>
              </a:pPr>
              <a:t>‹#›</a:t>
            </a:fld>
            <a:endParaRPr lang="en-CA"/>
          </a:p>
        </p:txBody>
      </p:sp>
    </p:spTree>
    <p:extLst>
      <p:ext uri="{BB962C8B-B14F-4D97-AF65-F5344CB8AC3E}">
        <p14:creationId xmlns:p14="http://schemas.microsoft.com/office/powerpoint/2010/main" val="300283065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48FBF40-27CB-4BCD-98D9-2F81D592B8E1}" type="slidenum">
              <a:rPr lang="en-CA" smtClean="0"/>
              <a:pPr/>
              <a:t>1</a:t>
            </a:fld>
            <a:endParaRPr lang="en-CA"/>
          </a:p>
        </p:txBody>
      </p:sp>
      <p:sp>
        <p:nvSpPr>
          <p:cNvPr id="52227" name="Rectangle 2"/>
          <p:cNvSpPr>
            <a:spLocks noGrp="1" noRot="1" noChangeAspect="1" noChangeArrowheads="1" noTextEdit="1"/>
          </p:cNvSpPr>
          <p:nvPr>
            <p:ph type="sldImg"/>
          </p:nvPr>
        </p:nvSpPr>
        <p:spPr>
          <a:xfrm>
            <a:off x="381000" y="685800"/>
            <a:ext cx="6096000" cy="3429000"/>
          </a:xfrm>
          <a:ln/>
        </p:spPr>
      </p:sp>
      <p:sp>
        <p:nvSpPr>
          <p:cNvPr id="522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42916051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t>Notes</a:t>
            </a:r>
          </a:p>
          <a:p>
            <a:r>
              <a:rPr lang="en-CA" sz="1200" b="1" dirty="0"/>
              <a:t>Characterizing the impact of </a:t>
            </a:r>
            <a:r>
              <a:rPr lang="en-CA" sz="1200" b="1" dirty="0" err="1"/>
              <a:t>teriflunomide</a:t>
            </a:r>
            <a:r>
              <a:rPr lang="en-CA" sz="1200" b="1" dirty="0"/>
              <a:t> on adaptive immune cell subsets, repertoire, and function in patients with relapsing-remitting MS: TERI-DYNAMIC</a:t>
            </a:r>
          </a:p>
          <a:p>
            <a:r>
              <a:rPr lang="en-CA" sz="1200" b="1" dirty="0" err="1"/>
              <a:t>Wiendl</a:t>
            </a:r>
            <a:r>
              <a:rPr lang="en-CA" sz="1200" b="1" dirty="0"/>
              <a:t> et al. Abstract P1044</a:t>
            </a:r>
          </a:p>
          <a:p>
            <a:pPr marL="171450" indent="-171450">
              <a:buFont typeface="Arial" panose="020B0604020202020204" pitchFamily="34" charset="0"/>
              <a:buChar char="•"/>
            </a:pPr>
            <a:r>
              <a:rPr lang="en-CA" sz="1200" dirty="0"/>
              <a:t>TERI-DYNAMIC is a phase </a:t>
            </a:r>
            <a:r>
              <a:rPr lang="en-CA" sz="1200" dirty="0" err="1"/>
              <a:t>IIIb</a:t>
            </a:r>
            <a:r>
              <a:rPr lang="en-CA" sz="1200" dirty="0"/>
              <a:t> study in RRMS patients treated with </a:t>
            </a:r>
            <a:r>
              <a:rPr lang="en-CA" sz="1200" dirty="0" err="1"/>
              <a:t>teriflunomide</a:t>
            </a:r>
            <a:r>
              <a:rPr lang="en-CA" sz="1200" dirty="0"/>
              <a:t> for 24 weeks</a:t>
            </a:r>
          </a:p>
          <a:p>
            <a:pPr marL="171450" indent="-171450">
              <a:buFont typeface="Arial" panose="020B0604020202020204" pitchFamily="34" charset="0"/>
              <a:buChar char="•"/>
            </a:pPr>
            <a:r>
              <a:rPr lang="en-CA" sz="1200" dirty="0"/>
              <a:t>N=50; median baseline EDSS score 1.5; most previously treated with an injectable DMT</a:t>
            </a:r>
          </a:p>
          <a:p>
            <a:pPr marL="171450" indent="-171450">
              <a:buFont typeface="Arial" panose="020B0604020202020204" pitchFamily="34" charset="0"/>
              <a:buChar char="•"/>
            </a:pPr>
            <a:r>
              <a:rPr lang="en-CA" sz="1200" dirty="0" err="1"/>
              <a:t>Teriflunomide</a:t>
            </a:r>
            <a:r>
              <a:rPr lang="en-CA" sz="1200" baseline="0" dirty="0"/>
              <a:t> reduced the absolute number of lymphocytes, the % of CD19+ B cells, and reduced the number of CD4+ and CD8+ T cells</a:t>
            </a:r>
          </a:p>
          <a:p>
            <a:pPr marL="171450" indent="-171450">
              <a:buFont typeface="Arial" panose="020B0604020202020204" pitchFamily="34" charset="0"/>
              <a:buChar char="•"/>
            </a:pPr>
            <a:r>
              <a:rPr lang="en-CA" sz="1200" baseline="0" dirty="0"/>
              <a:t>The relative of effect on T cell subsets was CD8+&gt;CD4+, resulting in an increase in the CD4+/CD8+ ratio</a:t>
            </a:r>
          </a:p>
          <a:p>
            <a:pPr marL="171450" indent="-171450">
              <a:buFont typeface="Arial" panose="020B0604020202020204" pitchFamily="34" charset="0"/>
              <a:buChar char="•"/>
            </a:pPr>
            <a:r>
              <a:rPr lang="en-CA" sz="1200" baseline="0" dirty="0"/>
              <a:t>There was an increase in the number if inducible </a:t>
            </a:r>
            <a:r>
              <a:rPr lang="en-CA" sz="1200" baseline="0" dirty="0" err="1"/>
              <a:t>Tregs</a:t>
            </a:r>
            <a:r>
              <a:rPr lang="en-CA" sz="1200" baseline="0" dirty="0"/>
              <a:t>; a decrease in Th17 cell number; and an increase in the </a:t>
            </a:r>
            <a:r>
              <a:rPr lang="en-CA" sz="1200" baseline="0" dirty="0" err="1"/>
              <a:t>Treg</a:t>
            </a:r>
            <a:r>
              <a:rPr lang="en-CA" sz="1200" baseline="0" dirty="0"/>
              <a:t>/Th17 ratio.</a:t>
            </a:r>
            <a:endParaRPr lang="en-CA" sz="1200" dirty="0"/>
          </a:p>
          <a:p>
            <a:endParaRPr lang="en-CA" sz="1200" dirty="0"/>
          </a:p>
          <a:p>
            <a:r>
              <a:rPr lang="en-CA" sz="1200" b="1" dirty="0"/>
              <a:t>Immunomodulatory effects of </a:t>
            </a:r>
            <a:r>
              <a:rPr lang="en-CA" sz="1200" b="1" dirty="0" err="1"/>
              <a:t>fingolimod</a:t>
            </a:r>
            <a:r>
              <a:rPr lang="en-CA" sz="1200" b="1" dirty="0"/>
              <a:t> on B cell phenotype and functional profile during treatment of patients with multiple sclerosis</a:t>
            </a:r>
          </a:p>
          <a:p>
            <a:r>
              <a:rPr lang="en-CA" sz="1200" b="1" dirty="0" err="1"/>
              <a:t>Blumenfeld</a:t>
            </a:r>
            <a:r>
              <a:rPr lang="en-CA" sz="1200" b="1" dirty="0"/>
              <a:t> et al. Abstract 47 </a:t>
            </a:r>
          </a:p>
          <a:p>
            <a:pPr marL="171450" indent="-171450">
              <a:buFont typeface="Arial" panose="020B0604020202020204" pitchFamily="34" charset="0"/>
              <a:buChar char="•"/>
            </a:pPr>
            <a:r>
              <a:rPr lang="en-CA" sz="1200" dirty="0"/>
              <a:t>Analysis of PBMCs in MS patients after 3 months of </a:t>
            </a:r>
            <a:r>
              <a:rPr lang="en-CA" sz="1200" dirty="0" err="1"/>
              <a:t>fingolimod</a:t>
            </a:r>
            <a:r>
              <a:rPr lang="en-CA" sz="1200" dirty="0"/>
              <a:t>.</a:t>
            </a:r>
          </a:p>
          <a:p>
            <a:pPr marL="171450" indent="-171450">
              <a:buFont typeface="Arial" panose="020B0604020202020204" pitchFamily="34" charset="0"/>
              <a:buChar char="•"/>
            </a:pPr>
            <a:r>
              <a:rPr lang="en-CA" sz="1200" dirty="0"/>
              <a:t>Absolute reduction in the number and proportion of CD19+ B cells, and CD4+ T cells, a reduction in the proportion of CD27+ memory B cells, and an increase in the proportion of naïve and transitional B cells. </a:t>
            </a:r>
          </a:p>
          <a:p>
            <a:pPr marL="171450" indent="-171450">
              <a:buFont typeface="Arial" panose="020B0604020202020204" pitchFamily="34" charset="0"/>
              <a:buChar char="•"/>
            </a:pPr>
            <a:r>
              <a:rPr lang="en-CA" sz="1200" dirty="0"/>
              <a:t>Decrease in the proportion of B cells expressing antigen presentation markers (ICAM).</a:t>
            </a:r>
          </a:p>
          <a:p>
            <a:pPr marL="171450" indent="-171450">
              <a:buFont typeface="Arial" panose="020B0604020202020204" pitchFamily="34" charset="0"/>
              <a:buChar char="•"/>
            </a:pPr>
            <a:r>
              <a:rPr lang="en-CA" sz="1200" dirty="0"/>
              <a:t>Reduction in B cell inflammatory cytokines, such as IFN-gamma, TGF-beta and IL-6.</a:t>
            </a:r>
          </a:p>
          <a:p>
            <a:pPr marL="171450" indent="-171450">
              <a:buFont typeface="Arial" panose="020B0604020202020204" pitchFamily="34" charset="0"/>
              <a:buChar char="•"/>
            </a:pPr>
            <a:endParaRPr lang="en-CA" sz="1200" dirty="0"/>
          </a:p>
          <a:p>
            <a:pPr marL="0" indent="0">
              <a:buFont typeface="Arial" panose="020B0604020202020204" pitchFamily="34" charset="0"/>
              <a:buNone/>
            </a:pPr>
            <a:r>
              <a:rPr lang="en-CA" sz="1200" b="1" dirty="0"/>
              <a:t>DMF induces differential apoptosis of T cell subsets and leads to a shift in the regulatory to effector T cell balance in MS patients</a:t>
            </a:r>
          </a:p>
          <a:p>
            <a:pPr marL="0" indent="0">
              <a:buFont typeface="Arial" panose="020B0604020202020204" pitchFamily="34" charset="0"/>
              <a:buNone/>
            </a:pPr>
            <a:r>
              <a:rPr lang="en-CA" sz="1200" b="1" dirty="0" err="1"/>
              <a:t>Ghadiri</a:t>
            </a:r>
            <a:r>
              <a:rPr lang="en-CA" sz="1200" b="1" dirty="0"/>
              <a:t> et al. Abstract P652</a:t>
            </a:r>
          </a:p>
          <a:p>
            <a:pPr marL="171450" indent="-171450">
              <a:buFont typeface="Arial" panose="020B0604020202020204" pitchFamily="34" charset="0"/>
              <a:buChar char="•"/>
            </a:pPr>
            <a:r>
              <a:rPr lang="en-CA" sz="1200" dirty="0"/>
              <a:t>Blood samples obtained every 3 months from MS patients treated with DMF</a:t>
            </a:r>
          </a:p>
          <a:p>
            <a:pPr marL="171450" indent="-171450">
              <a:buFont typeface="Arial" panose="020B0604020202020204" pitchFamily="34" charset="0"/>
              <a:buChar char="•"/>
            </a:pPr>
            <a:r>
              <a:rPr lang="en-CA" sz="1200" dirty="0"/>
              <a:t>Reduction in total lymphocyte count especially</a:t>
            </a:r>
            <a:r>
              <a:rPr lang="en-CA" sz="1200" baseline="0" dirty="0"/>
              <a:t> in the first 6 months</a:t>
            </a:r>
          </a:p>
          <a:p>
            <a:pPr marL="171450" indent="-171450">
              <a:buFont typeface="Arial" panose="020B0604020202020204" pitchFamily="34" charset="0"/>
              <a:buChar char="•"/>
            </a:pPr>
            <a:r>
              <a:rPr lang="en-CA" sz="1200" baseline="0" dirty="0"/>
              <a:t>Preferential reduction in CD8+ vs. CD4+ T cells, resulting in a 1.4-fold increase in CD4+/CD8+ ratio</a:t>
            </a:r>
          </a:p>
          <a:p>
            <a:pPr marL="171450" indent="-171450">
              <a:buFont typeface="Arial" panose="020B0604020202020204" pitchFamily="34" charset="0"/>
              <a:buChar char="•"/>
            </a:pPr>
            <a:r>
              <a:rPr lang="en-CA" sz="1200" baseline="0" dirty="0"/>
              <a:t>Greater decrease in memory vs. naïve T cells; and effector vs. regulatory T cells</a:t>
            </a:r>
            <a:r>
              <a:rPr lang="en-CA" sz="1200" dirty="0"/>
              <a:t> </a:t>
            </a:r>
          </a:p>
          <a:p>
            <a:pPr marL="171450" indent="-171450">
              <a:buFont typeface="Arial" panose="020B0604020202020204" pitchFamily="34" charset="0"/>
              <a:buChar char="•"/>
            </a:pPr>
            <a:r>
              <a:rPr lang="en-CA" sz="1200" dirty="0"/>
              <a:t>DMF-induced</a:t>
            </a:r>
            <a:r>
              <a:rPr lang="en-CA" sz="1200" baseline="0" dirty="0"/>
              <a:t> apoptosis: CD8+ vs. CD4+ (79% vs. 39%); memory vs. naïve T cells (CD4+ 73% vs. 18%, CD8+ 92% vs. 8%); and effector vs. regulatory T cells (42% vs. 6%)</a:t>
            </a:r>
          </a:p>
          <a:p>
            <a:pPr marL="0" indent="0">
              <a:buFont typeface="Arial" panose="020B0604020202020204" pitchFamily="34" charset="0"/>
              <a:buNone/>
            </a:pPr>
            <a:r>
              <a:rPr lang="en-CA" sz="1200" baseline="0" dirty="0"/>
              <a:t>Supporting data presented by Mao-</a:t>
            </a:r>
            <a:r>
              <a:rPr lang="en-CA" sz="1200" baseline="0" dirty="0" err="1"/>
              <a:t>Draayer</a:t>
            </a:r>
            <a:r>
              <a:rPr lang="en-CA" sz="1200" baseline="0" dirty="0"/>
              <a:t>, abstract P430.</a:t>
            </a:r>
          </a:p>
          <a:p>
            <a:pPr marL="0" indent="0">
              <a:buFont typeface="Arial" panose="020B0604020202020204" pitchFamily="34" charset="0"/>
              <a:buNone/>
            </a:pPr>
            <a:endParaRPr lang="en-CA" sz="1200" baseline="0" dirty="0"/>
          </a:p>
          <a:p>
            <a:pPr marL="0" indent="0">
              <a:buFont typeface="Arial" panose="020B0604020202020204" pitchFamily="34" charset="0"/>
              <a:buNone/>
            </a:pPr>
            <a:r>
              <a:rPr lang="en-CA" sz="1200" b="1" baseline="0" dirty="0"/>
              <a:t>Absolute lymphocyte count and lymphocyte subset profiles during long-term treatment with delayed-release dimethyl fumarate in patients with relapsing-remitting multiple sclerosis</a:t>
            </a:r>
          </a:p>
          <a:p>
            <a:pPr marL="0" indent="0">
              <a:buFont typeface="Arial" panose="020B0604020202020204" pitchFamily="34" charset="0"/>
              <a:buNone/>
            </a:pPr>
            <a:r>
              <a:rPr lang="en-CA" sz="1200" b="1" baseline="0" dirty="0"/>
              <a:t>Fox et al. Abstract P716</a:t>
            </a:r>
          </a:p>
          <a:p>
            <a:pPr marL="171450" indent="-171450">
              <a:buFont typeface="Arial" panose="020B0604020202020204" pitchFamily="34" charset="0"/>
              <a:buChar char="•"/>
            </a:pPr>
            <a:r>
              <a:rPr lang="en-CA" sz="1200" baseline="0" dirty="0"/>
              <a:t>Integrated analysis of data from phase 2, phase III (DEFINE, CONFIRM) and extension (ENDORSE) studies, n=2470. ALC assessed at </a:t>
            </a:r>
            <a:r>
              <a:rPr lang="en-CA" sz="1200" baseline="0" dirty="0" err="1"/>
              <a:t>weks</a:t>
            </a:r>
            <a:r>
              <a:rPr lang="en-CA" sz="1200" baseline="0" dirty="0"/>
              <a:t> 4, 8, 12 and at least every 12 weeks thereafter</a:t>
            </a:r>
          </a:p>
          <a:p>
            <a:pPr marL="171450" indent="-171450">
              <a:buFont typeface="Arial" panose="020B0604020202020204" pitchFamily="34" charset="0"/>
              <a:buChar char="•"/>
            </a:pPr>
            <a:r>
              <a:rPr lang="en-CA" sz="1200" baseline="0" dirty="0"/>
              <a:t>Mean ALC decreased 30% then plateaued, remaining above the lower limit of normal </a:t>
            </a:r>
            <a:r>
              <a:rPr lang="en-CA" sz="1200" dirty="0"/>
              <a:t>(0.91 x 10</a:t>
            </a:r>
            <a:r>
              <a:rPr lang="en-CA" sz="1200" baseline="30000" dirty="0"/>
              <a:t>9</a:t>
            </a:r>
            <a:r>
              <a:rPr lang="en-CA" sz="1200" dirty="0"/>
              <a:t>/L).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aseline="0" dirty="0"/>
              <a:t>Among those treated for at least 6 months, 2.5% had severe lymphopenia </a:t>
            </a:r>
            <a:r>
              <a:rPr lang="en-CA" sz="1200" dirty="0"/>
              <a:t>(&lt; 0.5 x 10</a:t>
            </a:r>
            <a:r>
              <a:rPr lang="en-CA" sz="1200" baseline="30000" dirty="0"/>
              <a:t>9</a:t>
            </a:r>
            <a:r>
              <a:rPr lang="en-CA" sz="1200" dirty="0"/>
              <a:t>/L)</a:t>
            </a:r>
            <a:r>
              <a:rPr lang="en-CA" sz="1200" baseline="0" dirty="0"/>
              <a:t> persisting for </a:t>
            </a:r>
            <a:r>
              <a:rPr lang="en-CA" sz="1200" u="sng" baseline="0" dirty="0"/>
              <a:t>&gt;</a:t>
            </a:r>
            <a:r>
              <a:rPr lang="en-CA" sz="1200" baseline="0" dirty="0"/>
              <a:t>6 months; 10.9% had persistent moderate lymphopenia </a:t>
            </a:r>
            <a:r>
              <a:rPr lang="en-CA" sz="1200" dirty="0"/>
              <a:t>(&lt; 0.8 x 10</a:t>
            </a:r>
            <a:r>
              <a:rPr lang="en-CA" sz="1200" baseline="30000" dirty="0"/>
              <a:t>9</a:t>
            </a:r>
            <a:r>
              <a:rPr lang="en-CA" sz="1200" dirty="0"/>
              <a:t>/L).</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dirty="0"/>
              <a:t>T cells (CD8+ &gt; CD4+) were preferentially</a:t>
            </a:r>
            <a:r>
              <a:rPr lang="en-CA" sz="1200" baseline="0" dirty="0"/>
              <a:t> reduced relative to B cells and NK cells</a:t>
            </a:r>
            <a:endParaRPr lang="en-CA" sz="1200" dirty="0"/>
          </a:p>
          <a:p>
            <a:pPr marL="171450" indent="-171450">
              <a:buFont typeface="Arial" panose="020B0604020202020204" pitchFamily="34" charset="0"/>
              <a:buChar char="•"/>
            </a:pPr>
            <a:endParaRPr lang="en-CA" sz="1200" baseline="0" dirty="0"/>
          </a:p>
          <a:p>
            <a:pPr marL="0" indent="0">
              <a:buFont typeface="Arial" panose="020B0604020202020204" pitchFamily="34" charset="0"/>
              <a:buNone/>
            </a:pPr>
            <a:endParaRPr lang="en-CA" sz="1200" baseline="0" dirty="0"/>
          </a:p>
          <a:p>
            <a:pPr marL="0" indent="0">
              <a:buFont typeface="Arial" panose="020B0604020202020204" pitchFamily="34" charset="0"/>
              <a:buNone/>
            </a:pPr>
            <a:r>
              <a:rPr lang="en-CA" sz="1200" b="1" baseline="0" dirty="0"/>
              <a:t>9% of multiple sclerosis patients taking dimethyl fumarate have a severe reduction in CD8+ T lymphocytes but have only grade 1 lymphopenia when measured as absolute lymphocyte count</a:t>
            </a:r>
          </a:p>
          <a:p>
            <a:pPr marL="0" indent="0">
              <a:buFont typeface="Arial" panose="020B0604020202020204" pitchFamily="34" charset="0"/>
              <a:buNone/>
            </a:pPr>
            <a:r>
              <a:rPr lang="en-CA" sz="1200" b="1" baseline="0" dirty="0"/>
              <a:t>Spinelli et al. Abstract P703</a:t>
            </a:r>
          </a:p>
          <a:p>
            <a:pPr marL="171450" indent="-171450">
              <a:buFont typeface="Arial" panose="020B0604020202020204" pitchFamily="34" charset="0"/>
              <a:buChar char="•"/>
            </a:pPr>
            <a:r>
              <a:rPr lang="en-CA" sz="1200" baseline="0" dirty="0"/>
              <a:t>Retrospective single-centre study of 174 patients receiving DMF in the period 2013-2016; mean age 46.9 years. Average duration of DMF exposure as 25 months.</a:t>
            </a:r>
          </a:p>
          <a:p>
            <a:pPr marL="171450" indent="-171450">
              <a:buFont typeface="Arial" panose="020B0604020202020204" pitchFamily="34" charset="0"/>
              <a:buChar char="•"/>
            </a:pPr>
            <a:r>
              <a:rPr lang="en-CA" sz="1200" baseline="0" dirty="0"/>
              <a:t>Mean ALC decreased 27%; 29% had prolonged lymphopenia after DMF discontinuation</a:t>
            </a:r>
          </a:p>
          <a:p>
            <a:pPr marL="171450" indent="-171450">
              <a:buFont typeface="Arial" panose="020B0604020202020204" pitchFamily="34" charset="0"/>
              <a:buChar char="•"/>
            </a:pPr>
            <a:r>
              <a:rPr lang="en-CA" sz="1200" baseline="0" dirty="0"/>
              <a:t>CD8+ counts obtained in 155 patients</a:t>
            </a:r>
          </a:p>
          <a:p>
            <a:pPr marL="171450" indent="-171450">
              <a:buFont typeface="Arial" panose="020B0604020202020204" pitchFamily="34" charset="0"/>
              <a:buChar char="•"/>
            </a:pPr>
            <a:r>
              <a:rPr lang="en-CA" sz="1200" baseline="0" dirty="0"/>
              <a:t>21% developed severe CD8+ lymphopenia </a:t>
            </a:r>
            <a:r>
              <a:rPr lang="en-CA" sz="1200" dirty="0"/>
              <a:t>(</a:t>
            </a:r>
            <a:r>
              <a:rPr lang="en-CA" sz="1200" u="sng" dirty="0"/>
              <a:t>&lt;</a:t>
            </a:r>
            <a:r>
              <a:rPr lang="en-CA" sz="1200" dirty="0"/>
              <a:t> 100 mm</a:t>
            </a:r>
            <a:r>
              <a:rPr lang="en-CA" sz="1200" baseline="30000" dirty="0"/>
              <a:t>3</a:t>
            </a:r>
            <a:r>
              <a:rPr lang="en-CA" sz="1200" dirty="0"/>
              <a:t>),</a:t>
            </a:r>
            <a:r>
              <a:rPr lang="en-CA" sz="1200" baseline="0" dirty="0"/>
              <a:t> including 12% with CD8+ counts </a:t>
            </a:r>
            <a:r>
              <a:rPr lang="en-CA" sz="1200" u="sng" dirty="0"/>
              <a:t>&lt;</a:t>
            </a:r>
            <a:r>
              <a:rPr lang="en-CA" sz="1200" dirty="0"/>
              <a:t> 50 mm</a:t>
            </a:r>
            <a:r>
              <a:rPr lang="en-CA" sz="1200" baseline="30000" dirty="0"/>
              <a:t>3</a:t>
            </a:r>
            <a:endParaRPr lang="en-CA" sz="1200" baseline="0" dirty="0"/>
          </a:p>
          <a:p>
            <a:pPr marL="171450" indent="-171450">
              <a:buFont typeface="Arial" panose="020B0604020202020204" pitchFamily="34" charset="0"/>
              <a:buChar char="•"/>
            </a:pPr>
            <a:r>
              <a:rPr lang="en-CA" sz="1200" baseline="0" dirty="0"/>
              <a:t>9% of patients had grade 1 lymphopenia based on ALC, but grade 3-4 CD8+ lymphopenia</a:t>
            </a:r>
          </a:p>
          <a:p>
            <a:pPr marL="171450" indent="-171450">
              <a:buFont typeface="Arial" panose="020B0604020202020204" pitchFamily="34" charset="0"/>
              <a:buChar char="•"/>
            </a:pPr>
            <a:r>
              <a:rPr lang="en-CA" sz="1200" baseline="0" dirty="0"/>
              <a:t>The authors suggested that CD8+ counts may be a better predictor of PML risk than ALC.</a:t>
            </a:r>
            <a:r>
              <a:rPr lang="en-CA" sz="1200" dirty="0"/>
              <a:t> </a:t>
            </a:r>
            <a:endParaRPr lang="en-CA" sz="1200" baseline="0" dirty="0"/>
          </a:p>
          <a:p>
            <a:pPr marL="0" indent="0">
              <a:buFont typeface="Arial" panose="020B0604020202020204" pitchFamily="34" charset="0"/>
              <a:buNone/>
            </a:pPr>
            <a:endParaRPr lang="en-CA" sz="1200" baseline="0" dirty="0"/>
          </a:p>
          <a:p>
            <a:pPr marL="0" indent="0">
              <a:buFont typeface="Arial" panose="020B0604020202020204" pitchFamily="34" charset="0"/>
              <a:buNone/>
            </a:pPr>
            <a:endParaRPr lang="en-CA" sz="1200" baseline="0" dirty="0"/>
          </a:p>
          <a:p>
            <a:pPr marL="0" indent="0">
              <a:buFont typeface="Arial" panose="020B0604020202020204" pitchFamily="34" charset="0"/>
              <a:buNone/>
            </a:pPr>
            <a:endParaRPr lang="en-CA" sz="1200" dirty="0"/>
          </a:p>
          <a:p>
            <a:endParaRPr lang="en-CA" dirty="0"/>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11</a:t>
            </a:fld>
            <a:endParaRPr lang="en-CA"/>
          </a:p>
        </p:txBody>
      </p:sp>
    </p:spTree>
    <p:extLst>
      <p:ext uri="{BB962C8B-B14F-4D97-AF65-F5344CB8AC3E}">
        <p14:creationId xmlns:p14="http://schemas.microsoft.com/office/powerpoint/2010/main" val="298850503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t>Notes</a:t>
            </a:r>
          </a:p>
          <a:p>
            <a:endParaRPr lang="en-CA" sz="1200" b="1" dirty="0"/>
          </a:p>
          <a:p>
            <a:r>
              <a:rPr lang="en-CA" sz="1200" b="1" dirty="0"/>
              <a:t>Outcomes of the TEMSO extension study of </a:t>
            </a:r>
            <a:r>
              <a:rPr lang="en-CA" sz="1200" b="1" dirty="0" err="1"/>
              <a:t>teriflunomide</a:t>
            </a:r>
            <a:r>
              <a:rPr lang="en-CA" sz="1200" b="1" dirty="0"/>
              <a:t>: 10.5 years of clinical results</a:t>
            </a:r>
          </a:p>
          <a:p>
            <a:r>
              <a:rPr lang="en-CA" sz="1200" b="1" dirty="0"/>
              <a:t>Freedman et al. Abstract P692</a:t>
            </a:r>
          </a:p>
          <a:p>
            <a:pPr marL="171450" indent="-171450">
              <a:buFont typeface="Arial" panose="020B0604020202020204" pitchFamily="34" charset="0"/>
              <a:buChar char="•"/>
            </a:pPr>
            <a:r>
              <a:rPr lang="en-CA" sz="1200" dirty="0"/>
              <a:t>1,086</a:t>
            </a:r>
            <a:r>
              <a:rPr lang="en-CA" sz="1200" baseline="0" dirty="0"/>
              <a:t> patients entered the core study, 742 patients (68.3%) entered long-term the extension</a:t>
            </a:r>
          </a:p>
          <a:p>
            <a:pPr marL="171450" indent="-171450">
              <a:buFont typeface="Arial" panose="020B0604020202020204" pitchFamily="34" charset="0"/>
              <a:buChar char="•"/>
            </a:pPr>
            <a:r>
              <a:rPr lang="en-CA" sz="1200" dirty="0"/>
              <a:t>68% of patients on </a:t>
            </a:r>
            <a:r>
              <a:rPr lang="en-CA" sz="1200" dirty="0" err="1"/>
              <a:t>teriflunomide</a:t>
            </a:r>
            <a:r>
              <a:rPr lang="en-CA" sz="1200" dirty="0"/>
              <a:t> 14 mg/14 mg were relapse-free</a:t>
            </a:r>
            <a:r>
              <a:rPr lang="en-CA" sz="1200" baseline="0" dirty="0"/>
              <a:t> during the extension</a:t>
            </a:r>
          </a:p>
          <a:p>
            <a:pPr marL="171450" indent="-171450">
              <a:buFont typeface="Arial" panose="020B0604020202020204" pitchFamily="34" charset="0"/>
              <a:buChar char="•"/>
            </a:pPr>
            <a:r>
              <a:rPr lang="en-CA" sz="1200" baseline="0" dirty="0"/>
              <a:t>EDSS scores remained stable (data not reported)</a:t>
            </a:r>
          </a:p>
          <a:p>
            <a:pPr marL="171450" indent="-171450">
              <a:buFont typeface="Arial" panose="020B0604020202020204" pitchFamily="34" charset="0"/>
              <a:buChar char="•"/>
            </a:pPr>
            <a:r>
              <a:rPr lang="en-CA" sz="1200" baseline="0" dirty="0"/>
              <a:t>The overall rate of discontinuations due to AEs was 12.6%; and 10.8% for the </a:t>
            </a:r>
            <a:r>
              <a:rPr lang="en-CA" sz="1200" baseline="0" dirty="0" err="1"/>
              <a:t>teriflunomide</a:t>
            </a:r>
            <a:r>
              <a:rPr lang="en-CA" sz="1200" baseline="0" dirty="0"/>
              <a:t> 14 mg/14 mg group</a:t>
            </a:r>
          </a:p>
          <a:p>
            <a:pPr marL="171450" indent="-171450">
              <a:buFont typeface="Arial" panose="020B0604020202020204" pitchFamily="34" charset="0"/>
              <a:buChar char="•"/>
            </a:pPr>
            <a:r>
              <a:rPr lang="en-CA" sz="1200" baseline="0" dirty="0"/>
              <a:t>Hair thinning, ALT increases and diarrhea were generally mild, resolved with continued treatment, and were rarely associated with treatment discontinuation</a:t>
            </a:r>
          </a:p>
          <a:p>
            <a:pPr marL="171450" indent="-171450">
              <a:buFont typeface="Arial" panose="020B0604020202020204" pitchFamily="34" charset="0"/>
              <a:buChar char="•"/>
            </a:pPr>
            <a:r>
              <a:rPr lang="en-CA" sz="1200" baseline="0" dirty="0"/>
              <a:t>Mean lymphocyte counts remained stable over time; mean counts remained within normal limits </a:t>
            </a:r>
          </a:p>
          <a:p>
            <a:pPr marL="171450" indent="-171450">
              <a:buFont typeface="Arial" panose="020B0604020202020204" pitchFamily="34" charset="0"/>
              <a:buChar char="•"/>
            </a:pPr>
            <a:endParaRPr lang="en-CA" sz="1200" dirty="0"/>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12</a:t>
            </a:fld>
            <a:endParaRPr lang="en-CA"/>
          </a:p>
        </p:txBody>
      </p:sp>
    </p:spTree>
    <p:extLst>
      <p:ext uri="{BB962C8B-B14F-4D97-AF65-F5344CB8AC3E}">
        <p14:creationId xmlns:p14="http://schemas.microsoft.com/office/powerpoint/2010/main" val="6271906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t>Notes</a:t>
            </a:r>
          </a:p>
          <a:p>
            <a:r>
              <a:rPr lang="en-CA" sz="1200" b="1" dirty="0"/>
              <a:t>Seven-year follow-up of the efficacy of delayed-release</a:t>
            </a:r>
            <a:r>
              <a:rPr lang="en-CA" sz="1200" b="1" baseline="0" dirty="0"/>
              <a:t> dimethyl fumarate in newly-diagnosed patients with relapsing-remitting multiple sclerosis: integrated analysis of DEFINE, CONFIRM and ENDORSE</a:t>
            </a:r>
          </a:p>
          <a:p>
            <a:r>
              <a:rPr lang="en-CA" sz="1200" b="1" baseline="0" dirty="0"/>
              <a:t>Gold et al. Abstract P631</a:t>
            </a:r>
          </a:p>
          <a:p>
            <a:pPr marL="171450" indent="-171450">
              <a:buFont typeface="Arial" panose="020B0604020202020204" pitchFamily="34" charset="0"/>
              <a:buChar char="•"/>
            </a:pPr>
            <a:r>
              <a:rPr lang="en-CA" sz="1200" dirty="0"/>
              <a:t>Integrated analysis of the subgroup of newly-diagnosed</a:t>
            </a:r>
            <a:r>
              <a:rPr lang="en-CA" sz="1200" baseline="0" dirty="0"/>
              <a:t> RRMS patients from phase III studies (DEFINE, CONFIRM) who entered the ENDORSE extension</a:t>
            </a:r>
          </a:p>
          <a:p>
            <a:pPr marL="171450" indent="-171450">
              <a:buFont typeface="Arial" panose="020B0604020202020204" pitchFamily="34" charset="0"/>
              <a:buChar char="•"/>
            </a:pPr>
            <a:r>
              <a:rPr lang="en-CA" sz="1200" dirty="0"/>
              <a:t>There were 678 newly-diagnosed patients in DEFINE/CONFIRM; total ITT population was 2,301.</a:t>
            </a:r>
          </a:p>
          <a:p>
            <a:pPr marL="171450" indent="-171450">
              <a:buFont typeface="Arial" panose="020B0604020202020204" pitchFamily="34" charset="0"/>
              <a:buChar char="•"/>
            </a:pPr>
            <a:r>
              <a:rPr lang="en-CA" sz="1200" dirty="0"/>
              <a:t>The present analysis includes 229 patients remaining on study (34% of newly-diagnosed subgroup): DMF/DMF, n=144; and Placebo/DMF, n=85. Patients randomized to </a:t>
            </a:r>
            <a:r>
              <a:rPr lang="en-CA" sz="1200" dirty="0" err="1"/>
              <a:t>glatiramer</a:t>
            </a:r>
            <a:r>
              <a:rPr lang="en-CA" sz="1200" dirty="0"/>
              <a:t> acetate in</a:t>
            </a:r>
            <a:r>
              <a:rPr lang="en-CA" sz="1200" baseline="0" dirty="0"/>
              <a:t> CONFIRM were excluded from the analysis.</a:t>
            </a:r>
            <a:endParaRPr lang="en-CA" sz="1200" dirty="0"/>
          </a:p>
          <a:p>
            <a:pPr marL="171450" indent="-171450">
              <a:buFont typeface="Arial" panose="020B0604020202020204" pitchFamily="34" charset="0"/>
              <a:buChar char="•"/>
            </a:pPr>
            <a:r>
              <a:rPr lang="en-CA" sz="1200" dirty="0"/>
              <a:t>ARR at year 7 was 0.13 for the DMF/DMF group and 0.16</a:t>
            </a:r>
            <a:r>
              <a:rPr lang="en-CA" sz="1200" baseline="0" dirty="0"/>
              <a:t> for the placebo/DMF group.</a:t>
            </a:r>
          </a:p>
          <a:p>
            <a:pPr marL="171450" indent="-171450">
              <a:buFont typeface="Arial" panose="020B0604020202020204" pitchFamily="34" charset="0"/>
              <a:buChar char="•"/>
            </a:pPr>
            <a:r>
              <a:rPr lang="en-CA" sz="1200" baseline="0" dirty="0"/>
              <a:t>The estimated proportion with 6-month confirmed disability progression was 18.0% for DMF/DMF, and 26.4% for Placebo/DMF.</a:t>
            </a:r>
          </a:p>
          <a:p>
            <a:pPr marL="171450" indent="-171450">
              <a:buFont typeface="Arial" panose="020B0604020202020204" pitchFamily="34" charset="0"/>
              <a:buChar char="•"/>
            </a:pPr>
            <a:r>
              <a:rPr lang="en-CA" sz="1200" baseline="0" dirty="0"/>
              <a:t>The proportion with no relapses was 61.8% for DMF/DMF, and 55.3% for Placebo/DMF.</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aseline="0" dirty="0"/>
              <a:t>The proportion with no 6-month confirmed disability progression was 85.4% for DMF/DMF, and 77.6% for Placebo/DMF.</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sz="1200" baseline="0" dirty="0"/>
              <a:t>The proportion with no relapses and no 6-month confirmed disability progression was 54.9% for DMF/DMF, and 48.2% for Placebo/DMF.</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endParaRPr lang="en-CA" sz="1200" baseline="0" dirty="0"/>
          </a:p>
          <a:p>
            <a:pPr marL="171450" indent="-171450">
              <a:buFont typeface="Arial" panose="020B0604020202020204" pitchFamily="34" charset="0"/>
              <a:buChar char="•"/>
            </a:pPr>
            <a:endParaRPr lang="en-CA" sz="1200" baseline="0" dirty="0"/>
          </a:p>
          <a:p>
            <a:pPr marL="171450" indent="-171450">
              <a:buFont typeface="Arial" panose="020B0604020202020204" pitchFamily="34" charset="0"/>
              <a:buChar char="•"/>
            </a:pPr>
            <a:endParaRPr lang="en-CA" sz="1200" dirty="0"/>
          </a:p>
          <a:p>
            <a:pPr marL="0" indent="0">
              <a:buFont typeface="Arial" panose="020B0604020202020204" pitchFamily="34" charset="0"/>
              <a:buNone/>
            </a:pPr>
            <a:endParaRPr lang="en-CA" sz="1200" dirty="0"/>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13</a:t>
            </a:fld>
            <a:endParaRPr lang="en-CA"/>
          </a:p>
        </p:txBody>
      </p:sp>
    </p:spTree>
    <p:extLst>
      <p:ext uri="{BB962C8B-B14F-4D97-AF65-F5344CB8AC3E}">
        <p14:creationId xmlns:p14="http://schemas.microsoft.com/office/powerpoint/2010/main" val="62719066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t>Notes</a:t>
            </a:r>
          </a:p>
          <a:p>
            <a:r>
              <a:rPr lang="en-CA" sz="1200" b="1" dirty="0"/>
              <a:t>Efficacy of </a:t>
            </a:r>
            <a:r>
              <a:rPr lang="en-CA" sz="1200" b="1" dirty="0" err="1"/>
              <a:t>alemtuzumab</a:t>
            </a:r>
            <a:r>
              <a:rPr lang="en-CA" sz="1200" b="1" dirty="0"/>
              <a:t> is durable over 6 years in patients with active relapsing-remitting multiple sclerosis and an inadequate response to prior therapy in the absence of continuous treatment</a:t>
            </a:r>
          </a:p>
          <a:p>
            <a:r>
              <a:rPr lang="en-CA" sz="1200" b="1" dirty="0"/>
              <a:t>Fox et al. Abstract P1150</a:t>
            </a:r>
          </a:p>
          <a:p>
            <a:pPr marL="171450" indent="-171450">
              <a:buFont typeface="Arial" panose="020B0604020202020204" pitchFamily="34" charset="0"/>
              <a:buChar char="•"/>
            </a:pPr>
            <a:r>
              <a:rPr lang="en-CA" sz="1200" dirty="0"/>
              <a:t>6-year extension of the CARE-MS II trial</a:t>
            </a:r>
            <a:r>
              <a:rPr lang="en-CA" sz="1200" baseline="0" dirty="0"/>
              <a:t> in RRMS patients previously treated with a DMT</a:t>
            </a:r>
          </a:p>
          <a:p>
            <a:pPr marL="171450" indent="-171450">
              <a:buFont typeface="Arial" panose="020B0604020202020204" pitchFamily="34" charset="0"/>
              <a:buChar char="•"/>
            </a:pPr>
            <a:r>
              <a:rPr lang="en-CA" sz="1200" baseline="0" dirty="0"/>
              <a:t>81% of patients completing the core study have remained in the extension</a:t>
            </a:r>
          </a:p>
          <a:p>
            <a:pPr marL="171450" indent="-171450">
              <a:buFont typeface="Arial" panose="020B0604020202020204" pitchFamily="34" charset="0"/>
              <a:buChar char="•"/>
            </a:pPr>
            <a:r>
              <a:rPr lang="en-CA" sz="1200" baseline="0" dirty="0"/>
              <a:t>50% received no additional therapy after the initial 2 courses of </a:t>
            </a:r>
            <a:r>
              <a:rPr lang="en-CA" sz="1200" baseline="0" dirty="0" err="1"/>
              <a:t>alemtuzumab</a:t>
            </a:r>
            <a:endParaRPr lang="en-CA" sz="1200" baseline="0" dirty="0"/>
          </a:p>
          <a:p>
            <a:pPr marL="171450" indent="-171450">
              <a:buFont typeface="Arial" panose="020B0604020202020204" pitchFamily="34" charset="0"/>
              <a:buChar char="•"/>
            </a:pPr>
            <a:r>
              <a:rPr lang="en-CA" sz="1200" baseline="0" dirty="0"/>
              <a:t>ARR in year 6 was 0.15</a:t>
            </a:r>
          </a:p>
          <a:p>
            <a:pPr marL="171450" indent="-171450">
              <a:buFont typeface="Arial" panose="020B0604020202020204" pitchFamily="34" charset="0"/>
              <a:buChar char="•"/>
            </a:pPr>
            <a:r>
              <a:rPr lang="en-CA" sz="1200" baseline="0" dirty="0"/>
              <a:t>72% were free of 6-month confirmed disability progression</a:t>
            </a:r>
          </a:p>
          <a:p>
            <a:pPr marL="171450" indent="-171450">
              <a:buFont typeface="Arial" panose="020B0604020202020204" pitchFamily="34" charset="0"/>
              <a:buChar char="•"/>
            </a:pPr>
            <a:r>
              <a:rPr lang="en-CA" sz="1200" baseline="0" dirty="0"/>
              <a:t>43% achieved 6-month confirmed disability improvement</a:t>
            </a:r>
          </a:p>
          <a:p>
            <a:pPr marL="171450" indent="-171450">
              <a:buFont typeface="Arial" panose="020B0604020202020204" pitchFamily="34" charset="0"/>
              <a:buChar char="•"/>
            </a:pPr>
            <a:r>
              <a:rPr lang="en-CA" sz="1200" baseline="0" dirty="0"/>
              <a:t>Mean EDSS increased 0.1 points from baseline to year 6</a:t>
            </a:r>
          </a:p>
          <a:p>
            <a:pPr marL="171450" indent="-171450">
              <a:buFont typeface="Arial" panose="020B0604020202020204" pitchFamily="34" charset="0"/>
              <a:buChar char="•"/>
            </a:pPr>
            <a:r>
              <a:rPr lang="en-CA" sz="1200" baseline="0" dirty="0"/>
              <a:t>The proportion with stable or improved EDSS was 77% in year 6</a:t>
            </a:r>
          </a:p>
          <a:p>
            <a:pPr marL="171450" indent="-171450">
              <a:buFont typeface="Arial" panose="020B0604020202020204" pitchFamily="34" charset="0"/>
              <a:buChar char="•"/>
            </a:pPr>
            <a:r>
              <a:rPr lang="en-CA" sz="1200" baseline="0" dirty="0"/>
              <a:t>NEDA (cross-sectional): 53% in year 3, 54% in year 4, 58% in year 5, 60% in year 6</a:t>
            </a:r>
          </a:p>
          <a:p>
            <a:pPr marL="171450" indent="-171450">
              <a:buFont typeface="Arial" panose="020B0604020202020204" pitchFamily="34" charset="0"/>
              <a:buChar char="•"/>
            </a:pPr>
            <a:endParaRPr lang="en-CA" sz="1200" baseline="0" dirty="0"/>
          </a:p>
          <a:p>
            <a:pPr marL="0" indent="0">
              <a:buFont typeface="Arial" panose="020B0604020202020204" pitchFamily="34" charset="0"/>
              <a:buNone/>
            </a:pPr>
            <a:r>
              <a:rPr lang="en-CA" sz="1200" baseline="0" dirty="0"/>
              <a:t>NEDA data presented in </a:t>
            </a:r>
            <a:r>
              <a:rPr lang="en-CA" sz="1200" baseline="0" dirty="0" err="1"/>
              <a:t>LaGanke</a:t>
            </a:r>
            <a:r>
              <a:rPr lang="en-CA" sz="1200" baseline="0" dirty="0"/>
              <a:t> et al. Abstract P681. </a:t>
            </a:r>
            <a:endParaRPr lang="en-CA" sz="1200" dirty="0"/>
          </a:p>
          <a:p>
            <a:pPr marL="171450" indent="-171450">
              <a:buFont typeface="Arial" panose="020B0604020202020204" pitchFamily="34" charset="0"/>
              <a:buChar char="•"/>
            </a:pPr>
            <a:endParaRPr lang="en-CA" sz="1200" dirty="0"/>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14</a:t>
            </a:fld>
            <a:endParaRPr lang="en-CA"/>
          </a:p>
        </p:txBody>
      </p:sp>
    </p:spTree>
    <p:extLst>
      <p:ext uri="{BB962C8B-B14F-4D97-AF65-F5344CB8AC3E}">
        <p14:creationId xmlns:p14="http://schemas.microsoft.com/office/powerpoint/2010/main" val="627190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t>Notes</a:t>
            </a:r>
          </a:p>
          <a:p>
            <a:r>
              <a:rPr lang="en-CA" sz="1200" b="1" dirty="0"/>
              <a:t>Autoimmunity in patients treated with </a:t>
            </a:r>
            <a:r>
              <a:rPr lang="en-CA" sz="1200" b="1" dirty="0" err="1"/>
              <a:t>alemtuzumab</a:t>
            </a:r>
            <a:r>
              <a:rPr lang="en-CA" sz="1200" b="1" dirty="0"/>
              <a:t> for relapsing-remitting multiple sclerosis: 5-Year follow-up of the CARE-MS studies</a:t>
            </a:r>
          </a:p>
          <a:p>
            <a:r>
              <a:rPr lang="en-CA" sz="1200" b="1" dirty="0" err="1"/>
              <a:t>Vermersch</a:t>
            </a:r>
            <a:r>
              <a:rPr lang="en-CA" sz="1200" b="1" dirty="0"/>
              <a:t> P. Abstract 168.</a:t>
            </a:r>
          </a:p>
          <a:p>
            <a:pPr marL="171450" indent="-171450">
              <a:buFont typeface="Arial" panose="020B0604020202020204" pitchFamily="34" charset="0"/>
              <a:buChar char="•"/>
            </a:pPr>
            <a:r>
              <a:rPr lang="en-CA" sz="1200" dirty="0"/>
              <a:t>Analysis of autoimmunity in patients receiving 2 courses of </a:t>
            </a:r>
            <a:r>
              <a:rPr lang="en-CA" sz="1200" dirty="0" err="1"/>
              <a:t>alemtuzumab</a:t>
            </a:r>
            <a:r>
              <a:rPr lang="en-CA" sz="1200" dirty="0"/>
              <a:t> 12 mg in the CARE-MS I and CARE-MS II core studies + extensions.</a:t>
            </a:r>
          </a:p>
          <a:p>
            <a:pPr marL="171450" indent="-171450">
              <a:buFont typeface="Arial" panose="020B0604020202020204" pitchFamily="34" charset="0"/>
              <a:buChar char="•"/>
            </a:pPr>
            <a:r>
              <a:rPr lang="en-CA" sz="1200" dirty="0"/>
              <a:t>Thyroid function was tested q3months; CBC with platelets monthly with symptom monitoring for immune thrombocytopenia (ITP); and serum creatinine and urinalysis monthly. </a:t>
            </a:r>
          </a:p>
          <a:p>
            <a:pPr marL="171450" indent="-171450">
              <a:buFont typeface="Arial" panose="020B0604020202020204" pitchFamily="34" charset="0"/>
              <a:buChar char="•"/>
            </a:pPr>
            <a:r>
              <a:rPr lang="en-CA" sz="1200" dirty="0"/>
              <a:t>Most autoimmune AEs were mild or moderate in intensity.</a:t>
            </a:r>
          </a:p>
          <a:p>
            <a:pPr marL="171450" indent="-171450">
              <a:buFont typeface="Arial" panose="020B0604020202020204" pitchFamily="34" charset="0"/>
              <a:buChar char="•"/>
            </a:pPr>
            <a:r>
              <a:rPr lang="en-CA" sz="1200" dirty="0"/>
              <a:t>Serious autoimmune AEs were uncommon (67 events; 1.8/100 patient-years over 5 years).</a:t>
            </a:r>
          </a:p>
          <a:p>
            <a:pPr marL="171450" indent="-171450">
              <a:buFont typeface="Arial" panose="020B0604020202020204" pitchFamily="34" charset="0"/>
              <a:buChar char="•"/>
            </a:pPr>
            <a:r>
              <a:rPr lang="en-CA" sz="1200" dirty="0"/>
              <a:t>The most common autoimmune AEs were thyroid </a:t>
            </a:r>
            <a:r>
              <a:rPr lang="en-CA" sz="1200" dirty="0" err="1"/>
              <a:t>Aes</a:t>
            </a:r>
            <a:r>
              <a:rPr lang="en-CA" sz="1200" dirty="0"/>
              <a:t>. Peak incidence was in Year 3 (227 events; 31.3/100 patient-years).</a:t>
            </a:r>
          </a:p>
          <a:p>
            <a:pPr marL="171450" indent="-171450">
              <a:buFont typeface="Arial" panose="020B0604020202020204" pitchFamily="34" charset="0"/>
              <a:buChar char="•"/>
            </a:pPr>
            <a:r>
              <a:rPr lang="en-CA" sz="1200" dirty="0"/>
              <a:t>The cumulative rate of thyroid AEs  at 6 years was 42.3%. </a:t>
            </a:r>
          </a:p>
          <a:p>
            <a:pPr marL="171450" indent="-171450">
              <a:buFont typeface="Arial" panose="020B0604020202020204" pitchFamily="34" charset="0"/>
              <a:buChar char="•"/>
            </a:pPr>
            <a:r>
              <a:rPr lang="en-CA" sz="1200" dirty="0"/>
              <a:t>Serious thyroid AE rates were low. </a:t>
            </a:r>
          </a:p>
          <a:p>
            <a:pPr marL="171450" indent="-171450">
              <a:buFont typeface="Arial" panose="020B0604020202020204" pitchFamily="34" charset="0"/>
              <a:buChar char="•"/>
            </a:pPr>
            <a:r>
              <a:rPr lang="en-CA" sz="1200" dirty="0"/>
              <a:t>Low rate of ITP; peak in year 4.</a:t>
            </a:r>
            <a:r>
              <a:rPr lang="en-CA" sz="1200" baseline="0" dirty="0"/>
              <a:t> T</a:t>
            </a:r>
            <a:r>
              <a:rPr lang="en-CA" sz="1200" dirty="0"/>
              <a:t>he cumulative rate was 2.6% at 6 years. </a:t>
            </a:r>
          </a:p>
          <a:p>
            <a:pPr marL="171450" indent="-171450">
              <a:buFont typeface="Arial" panose="020B0604020202020204" pitchFamily="34" charset="0"/>
              <a:buChar char="•"/>
            </a:pPr>
            <a:r>
              <a:rPr lang="en-CA" sz="1200" dirty="0"/>
              <a:t>Nephropathies: cumulative rate of 0.2% at 6 years.</a:t>
            </a:r>
          </a:p>
          <a:p>
            <a:pPr marL="171450" indent="-171450">
              <a:buFont typeface="Arial" panose="020B0604020202020204" pitchFamily="34" charset="0"/>
              <a:buChar char="•"/>
            </a:pPr>
            <a:r>
              <a:rPr lang="en-CA" sz="1200" dirty="0"/>
              <a:t>No patients withdrew from the extension studies due to autoimmune AEs.</a:t>
            </a:r>
          </a:p>
          <a:p>
            <a:endParaRPr lang="en-CA" sz="1200" dirty="0"/>
          </a:p>
          <a:p>
            <a:r>
              <a:rPr lang="en-CA" sz="1200" dirty="0"/>
              <a:t>A separate study of ITP at three MS centres in the UK reported an ITP rate of 2.6% (Pace et al. ECTRIMS 2016; abstract P1260). </a:t>
            </a:r>
          </a:p>
          <a:p>
            <a:endParaRPr lang="en-CA" dirty="0"/>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15</a:t>
            </a:fld>
            <a:endParaRPr lang="en-CA"/>
          </a:p>
        </p:txBody>
      </p:sp>
    </p:spTree>
    <p:extLst>
      <p:ext uri="{BB962C8B-B14F-4D97-AF65-F5344CB8AC3E}">
        <p14:creationId xmlns:p14="http://schemas.microsoft.com/office/powerpoint/2010/main" val="32015526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p>
          <a:p>
            <a:endParaRPr lang="en-CA" dirty="0"/>
          </a:p>
          <a:p>
            <a:r>
              <a:rPr lang="en-CA" b="1" dirty="0"/>
              <a:t>NEDA epoch analysis of patients with relapsing multiple sclerosis treated with ocrelizumab: Results from OPERA I and OPERA II, phase III studies</a:t>
            </a:r>
          </a:p>
          <a:p>
            <a:r>
              <a:rPr lang="en-CA" b="1" dirty="0" err="1"/>
              <a:t>Giovannoni</a:t>
            </a:r>
            <a:r>
              <a:rPr lang="en-CA" b="1" dirty="0"/>
              <a:t> et al. Abstract P1593</a:t>
            </a:r>
          </a:p>
          <a:p>
            <a:pPr marL="171450" indent="-171450">
              <a:buFont typeface="Arial" panose="020B0604020202020204" pitchFamily="34" charset="0"/>
              <a:buChar char="•"/>
            </a:pPr>
            <a:r>
              <a:rPr lang="en-CA" dirty="0"/>
              <a:t>Analysis of no evidence of disease activity</a:t>
            </a:r>
            <a:r>
              <a:rPr lang="en-CA" baseline="0" dirty="0"/>
              <a:t> (NEDA), defined as no protocol-defined relapses, 12-week confirmed disability progression, </a:t>
            </a:r>
            <a:r>
              <a:rPr lang="en-CA" baseline="0" dirty="0" err="1"/>
              <a:t>Gd</a:t>
            </a:r>
            <a:r>
              <a:rPr lang="en-CA" baseline="0" dirty="0"/>
              <a:t>+ lesions or new/enlarging T2 lesions, in the phase III OPERA I and II trials of ocrelizumab 600 mg q24 </a:t>
            </a:r>
            <a:r>
              <a:rPr lang="en-CA" baseline="0" dirty="0" err="1"/>
              <a:t>wk</a:t>
            </a:r>
            <a:r>
              <a:rPr lang="en-CA" baseline="0" dirty="0"/>
              <a:t> vs. IFN</a:t>
            </a:r>
            <a:r>
              <a:rPr lang="el-GR" baseline="0" dirty="0"/>
              <a:t>β‐1</a:t>
            </a:r>
            <a:r>
              <a:rPr lang="en-CA" baseline="0" dirty="0"/>
              <a:t>a 44 µg </a:t>
            </a:r>
            <a:r>
              <a:rPr lang="en-CA" baseline="0" dirty="0" err="1"/>
              <a:t>tiw</a:t>
            </a:r>
            <a:r>
              <a:rPr lang="en-CA" baseline="0" dirty="0"/>
              <a:t>.</a:t>
            </a:r>
          </a:p>
          <a:p>
            <a:pPr marL="171450" indent="-171450">
              <a:buFont typeface="Arial" panose="020B0604020202020204" pitchFamily="34" charset="0"/>
              <a:buChar char="•"/>
            </a:pPr>
            <a:r>
              <a:rPr lang="en-CA" baseline="0" dirty="0"/>
              <a:t>NEDA results during different time periods are shown on the slide.</a:t>
            </a:r>
          </a:p>
          <a:p>
            <a:pPr marL="171450" indent="-171450">
              <a:buFont typeface="Arial" panose="020B0604020202020204" pitchFamily="34" charset="0"/>
              <a:buChar char="•"/>
            </a:pPr>
            <a:r>
              <a:rPr lang="en-CA" baseline="0" dirty="0"/>
              <a:t>In the subgroup with disease activity in weeks 0-48, 79.8% in the ocrelizumab group and 44.4% in the IFN group achieved NEDA during weeks 48-96 (i.e. NEDA was </a:t>
            </a:r>
            <a:r>
              <a:rPr lang="en-CA" baseline="0" dirty="0" err="1"/>
              <a:t>rebaselined</a:t>
            </a:r>
            <a:r>
              <a:rPr lang="en-CA" baseline="0" dirty="0"/>
              <a:t> to week 48).</a:t>
            </a:r>
          </a:p>
          <a:p>
            <a:pPr marL="171450" indent="-171450">
              <a:buFont typeface="Arial" panose="020B0604020202020204" pitchFamily="34" charset="0"/>
              <a:buChar char="•"/>
            </a:pPr>
            <a:endParaRPr lang="en-CA" dirty="0"/>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16</a:t>
            </a:fld>
            <a:endParaRPr lang="en-CA"/>
          </a:p>
        </p:txBody>
      </p:sp>
    </p:spTree>
    <p:extLst>
      <p:ext uri="{BB962C8B-B14F-4D97-AF65-F5344CB8AC3E}">
        <p14:creationId xmlns:p14="http://schemas.microsoft.com/office/powerpoint/2010/main" val="20487586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t>Notes</a:t>
            </a:r>
          </a:p>
          <a:p>
            <a:r>
              <a:rPr lang="en-CA" sz="1200" b="1" dirty="0"/>
              <a:t>Benefits of </a:t>
            </a:r>
            <a:r>
              <a:rPr lang="en-CA" sz="1200" b="1" dirty="0" err="1"/>
              <a:t>cladribine</a:t>
            </a:r>
            <a:r>
              <a:rPr lang="en-CA" sz="1200" b="1" dirty="0"/>
              <a:t> tablets on the proportion of patients with multiple sclerosis free from clinical and radiological indicators of disease activity in the clarity extension study</a:t>
            </a:r>
          </a:p>
          <a:p>
            <a:r>
              <a:rPr lang="en-CA" sz="1200" b="1" dirty="0" err="1"/>
              <a:t>Giovannoni</a:t>
            </a:r>
            <a:r>
              <a:rPr lang="en-CA" sz="1200" b="1" dirty="0"/>
              <a:t> et al. Abstract P636</a:t>
            </a:r>
          </a:p>
          <a:p>
            <a:pPr marL="171450" indent="-171450">
              <a:buFont typeface="Arial" panose="020B0604020202020204" pitchFamily="34" charset="0"/>
              <a:buChar char="•"/>
            </a:pPr>
            <a:r>
              <a:rPr lang="en-CA" sz="1200" dirty="0"/>
              <a:t>In the CLARITY trial, relapsing MS</a:t>
            </a:r>
            <a:r>
              <a:rPr lang="en-CA" sz="1200" baseline="0" dirty="0"/>
              <a:t> patients were randomized to placebo or one of two courses of cladribine: 3.5 mg/kg or 5.25 mg/kg cumulative dose over two years. </a:t>
            </a:r>
            <a:r>
              <a:rPr lang="en-CA" sz="1200" baseline="0" dirty="0" err="1"/>
              <a:t>Cladribine</a:t>
            </a:r>
            <a:r>
              <a:rPr lang="en-CA" sz="1200" baseline="0" dirty="0"/>
              <a:t> was administered in weeks 1 and 5; the second course was administered a year later.</a:t>
            </a:r>
          </a:p>
          <a:p>
            <a:pPr marL="171450" indent="-171450">
              <a:buFont typeface="Arial" panose="020B0604020202020204" pitchFamily="34" charset="0"/>
              <a:buChar char="•"/>
            </a:pPr>
            <a:r>
              <a:rPr lang="en-CA" sz="1200" baseline="0" dirty="0"/>
              <a:t>There was a mean 41-week treatment gap prior to the extension. For the extension, there were 5 treatment groups. Patients in the </a:t>
            </a:r>
            <a:r>
              <a:rPr lang="en-CA" sz="1200" baseline="0" dirty="0" err="1"/>
              <a:t>cladribine</a:t>
            </a:r>
            <a:r>
              <a:rPr lang="en-CA" sz="1200" baseline="0" dirty="0"/>
              <a:t> 3.5 mg group were randomized to continue on </a:t>
            </a:r>
            <a:r>
              <a:rPr lang="en-CA" sz="1200" baseline="0" dirty="0" err="1"/>
              <a:t>cladribine</a:t>
            </a:r>
            <a:r>
              <a:rPr lang="en-CA" sz="1200" baseline="0" dirty="0"/>
              <a:t> 3.5 mg (CC 7 mg/kg group) or to placebo (CP 3.5 mg/kg). Patients in the </a:t>
            </a:r>
            <a:r>
              <a:rPr lang="en-CA" sz="1200" baseline="0" dirty="0" err="1"/>
              <a:t>cladribine</a:t>
            </a:r>
            <a:r>
              <a:rPr lang="en-CA" sz="1200" baseline="0" dirty="0"/>
              <a:t> 5.25 mg group were randomized to </a:t>
            </a:r>
            <a:r>
              <a:rPr lang="en-CA" sz="1200" baseline="0" dirty="0" err="1"/>
              <a:t>cladribine</a:t>
            </a:r>
            <a:r>
              <a:rPr lang="en-CA" sz="1200" baseline="0" dirty="0"/>
              <a:t> 3.5 mg (CC 8.75 mg/kg) or to placebo (CP 5.25 mg/kg). Patients in the placebo group received cladribine 3.5 mg/kg (PC 3.5 mg/kg).</a:t>
            </a:r>
          </a:p>
          <a:p>
            <a:pPr marL="171450" indent="-171450">
              <a:buFont typeface="Arial" panose="020B0604020202020204" pitchFamily="34" charset="0"/>
              <a:buChar char="•"/>
            </a:pPr>
            <a:r>
              <a:rPr lang="en-CA" sz="1200" baseline="0" dirty="0"/>
              <a:t>The proportion of patients free of relapses and disability progression was comparable across treatment groups.</a:t>
            </a:r>
          </a:p>
          <a:p>
            <a:pPr marL="171450" indent="-171450">
              <a:buFont typeface="Arial" panose="020B0604020202020204" pitchFamily="34" charset="0"/>
              <a:buChar char="•"/>
            </a:pPr>
            <a:r>
              <a:rPr lang="en-CA" sz="1200" baseline="0" dirty="0"/>
              <a:t>There were significant differences between groups for MRI results (data not shown). The % with no new </a:t>
            </a:r>
            <a:r>
              <a:rPr lang="en-CA" sz="1200" baseline="0" dirty="0" err="1"/>
              <a:t>Gd</a:t>
            </a:r>
            <a:r>
              <a:rPr lang="en-CA" sz="1200" baseline="0" dirty="0"/>
              <a:t>+ lesions was 73.0% for CP3.5, 80.2% for CP5.25, 88.9 for CC7, 89.9% for CC8.75, and 85.1 for PC3.5.</a:t>
            </a:r>
          </a:p>
          <a:p>
            <a:pPr marL="171450" indent="-171450">
              <a:buFont typeface="Arial" panose="020B0604020202020204" pitchFamily="34" charset="0"/>
              <a:buChar char="•"/>
            </a:pPr>
            <a:r>
              <a:rPr lang="en-CA" sz="1200" baseline="0" dirty="0"/>
              <a:t>The effect of the duration of the treatment gap prior to the extension was also analysed. The proportion of patients with no new </a:t>
            </a:r>
            <a:r>
              <a:rPr lang="en-CA" sz="1200" baseline="0" dirty="0" err="1"/>
              <a:t>Gd</a:t>
            </a:r>
            <a:r>
              <a:rPr lang="en-CA" sz="1200" baseline="0" dirty="0"/>
              <a:t>+ lesions was 87.5% with a treatment gap </a:t>
            </a:r>
            <a:r>
              <a:rPr lang="en-CA" sz="1200" u="sng" baseline="0" dirty="0"/>
              <a:t>&lt;</a:t>
            </a:r>
            <a:r>
              <a:rPr lang="en-CA" sz="1200" baseline="0" dirty="0"/>
              <a:t> 4 weeks (n=9); 77.3% with a treatment gap of 4-43 weeks (n=47); and 64.9% with a treatment gap &gt;43 weeks.</a:t>
            </a:r>
            <a:endParaRPr lang="en-CA" sz="1200" dirty="0"/>
          </a:p>
          <a:p>
            <a:endParaRPr lang="en-CA" dirty="0"/>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17</a:t>
            </a:fld>
            <a:endParaRPr lang="en-CA"/>
          </a:p>
        </p:txBody>
      </p:sp>
    </p:spTree>
    <p:extLst>
      <p:ext uri="{BB962C8B-B14F-4D97-AF65-F5344CB8AC3E}">
        <p14:creationId xmlns:p14="http://schemas.microsoft.com/office/powerpoint/2010/main" val="62719066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t>Notes</a:t>
            </a:r>
          </a:p>
          <a:p>
            <a:r>
              <a:rPr lang="en-CA" sz="1200" b="1" dirty="0" err="1"/>
              <a:t>Cladribine</a:t>
            </a:r>
            <a:r>
              <a:rPr lang="en-CA" sz="1200" b="1" dirty="0"/>
              <a:t> tablets in the treatment of patients with multiple sclerosis: an integrated analysis of safety from the multiple sclerosis clinical development program</a:t>
            </a:r>
          </a:p>
          <a:p>
            <a:r>
              <a:rPr lang="en-CA" sz="1200" b="1" dirty="0"/>
              <a:t>Cook et al. Abstract P644</a:t>
            </a:r>
          </a:p>
          <a:p>
            <a:pPr marL="171450" indent="-171450">
              <a:buFont typeface="Arial" panose="020B0604020202020204" pitchFamily="34" charset="0"/>
              <a:buChar char="•"/>
            </a:pPr>
            <a:r>
              <a:rPr lang="en-CA" sz="1200" b="0" dirty="0"/>
              <a:t>Integrated safety analysis</a:t>
            </a:r>
            <a:r>
              <a:rPr lang="en-CA" sz="1200" b="0" baseline="0" dirty="0"/>
              <a:t> of safety data from trials of </a:t>
            </a:r>
            <a:r>
              <a:rPr lang="en-CA" sz="1200" b="0" baseline="0" dirty="0" err="1"/>
              <a:t>cladribine</a:t>
            </a:r>
            <a:r>
              <a:rPr lang="en-CA" sz="1200" b="0" baseline="0" dirty="0"/>
              <a:t> 3.5 mg/kg (n=923) or placebo (n=641). Data derived from </a:t>
            </a:r>
            <a:r>
              <a:rPr lang="en-CA" sz="1200" b="0" dirty="0"/>
              <a:t>CLARITY, CLARITY Extension, ORACLE-MS and the PREMIERE registry</a:t>
            </a:r>
          </a:p>
          <a:p>
            <a:pPr marL="171450" indent="-171450">
              <a:buFont typeface="Arial" panose="020B0604020202020204" pitchFamily="34" charset="0"/>
              <a:buChar char="•"/>
            </a:pPr>
            <a:r>
              <a:rPr lang="en-CA" sz="1200" b="0" dirty="0"/>
              <a:t>Total exposure was 3432.65 patient-years. Mean duration on therapy was 194 weeks</a:t>
            </a:r>
            <a:r>
              <a:rPr lang="en-CA" sz="1200" b="0" baseline="0" dirty="0"/>
              <a:t> for </a:t>
            </a:r>
            <a:r>
              <a:rPr lang="en-CA" sz="1200" b="0" baseline="0" dirty="0" err="1"/>
              <a:t>cladribine</a:t>
            </a:r>
            <a:r>
              <a:rPr lang="en-CA" sz="1200" b="0" baseline="0" dirty="0"/>
              <a:t>, and 165 weeks for placebo. Mean patient age was 36.5 years.</a:t>
            </a:r>
          </a:p>
          <a:p>
            <a:pPr marL="171450" indent="-171450">
              <a:buFont typeface="Arial" panose="020B0604020202020204" pitchFamily="34" charset="0"/>
              <a:buChar char="•"/>
            </a:pPr>
            <a:r>
              <a:rPr lang="en-CA" sz="1200" b="0" dirty="0"/>
              <a:t>Lymphopenia was expected from the mode of action of </a:t>
            </a:r>
            <a:r>
              <a:rPr lang="en-CA" sz="1200" b="0" dirty="0" err="1"/>
              <a:t>cladribine</a:t>
            </a:r>
            <a:r>
              <a:rPr lang="en-CA" sz="1200" b="0" dirty="0"/>
              <a:t>.</a:t>
            </a:r>
          </a:p>
          <a:p>
            <a:pPr marL="171450" indent="-171450">
              <a:buFont typeface="Arial" panose="020B0604020202020204" pitchFamily="34" charset="0"/>
              <a:buChar char="•"/>
            </a:pPr>
            <a:r>
              <a:rPr lang="en-CA" sz="1200" b="0" dirty="0"/>
              <a:t>There was no evidence of an increased risk of infections or neoplasms.</a:t>
            </a:r>
          </a:p>
          <a:p>
            <a:endParaRPr lang="en-CA" dirty="0"/>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18</a:t>
            </a:fld>
            <a:endParaRPr lang="en-CA"/>
          </a:p>
        </p:txBody>
      </p:sp>
    </p:spTree>
    <p:extLst>
      <p:ext uri="{BB962C8B-B14F-4D97-AF65-F5344CB8AC3E}">
        <p14:creationId xmlns:p14="http://schemas.microsoft.com/office/powerpoint/2010/main" val="425171839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t>Notes</a:t>
            </a:r>
          </a:p>
          <a:p>
            <a:r>
              <a:rPr lang="en-CA" sz="1200" b="1" dirty="0"/>
              <a:t>A retrospective claims analysis: compliance and discontinuation rates among </a:t>
            </a:r>
            <a:r>
              <a:rPr lang="en-CA" sz="1200" b="1" dirty="0" err="1"/>
              <a:t>canadian</a:t>
            </a:r>
            <a:r>
              <a:rPr lang="en-CA" sz="1200" b="1" dirty="0"/>
              <a:t> MS patients treated with disease-modifying therapies - Canadian real world experience</a:t>
            </a:r>
          </a:p>
          <a:p>
            <a:r>
              <a:rPr lang="en-CA" sz="1200" b="1" dirty="0" err="1"/>
              <a:t>Duquette</a:t>
            </a:r>
            <a:r>
              <a:rPr lang="en-CA" sz="1200" b="1" baseline="0" dirty="0"/>
              <a:t> et al. Abstract P374</a:t>
            </a:r>
          </a:p>
          <a:p>
            <a:pPr marL="171450" indent="-171450">
              <a:buFont typeface="Arial" panose="020B0604020202020204" pitchFamily="34" charset="0"/>
              <a:buChar char="•"/>
            </a:pPr>
            <a:r>
              <a:rPr lang="en-CA" sz="1200" dirty="0"/>
              <a:t>Analysis of Canadian private claims data for the period 2012-2015.</a:t>
            </a:r>
          </a:p>
          <a:p>
            <a:pPr marL="171450" indent="-171450">
              <a:buFont typeface="Arial" panose="020B0604020202020204" pitchFamily="34" charset="0"/>
              <a:buChar char="•"/>
            </a:pPr>
            <a:r>
              <a:rPr lang="en-CA" sz="1200" dirty="0"/>
              <a:t>All subjects filled at least one prescription</a:t>
            </a:r>
            <a:r>
              <a:rPr lang="en-CA" sz="1200" baseline="0" dirty="0"/>
              <a:t> for </a:t>
            </a:r>
            <a:r>
              <a:rPr lang="en-CA" sz="1200" baseline="0" dirty="0" err="1"/>
              <a:t>fingolimod</a:t>
            </a:r>
            <a:r>
              <a:rPr lang="en-CA" sz="1200" baseline="0" dirty="0"/>
              <a:t>, </a:t>
            </a:r>
            <a:r>
              <a:rPr lang="en-CA" sz="1200" baseline="0" dirty="0" err="1"/>
              <a:t>teriflunomide</a:t>
            </a:r>
            <a:r>
              <a:rPr lang="en-CA" sz="1200" baseline="0" dirty="0"/>
              <a:t>, DMF, </a:t>
            </a:r>
            <a:r>
              <a:rPr lang="en-CA" sz="1200" baseline="0" dirty="0" err="1"/>
              <a:t>natalizumab</a:t>
            </a:r>
            <a:r>
              <a:rPr lang="en-CA" sz="1200" baseline="0" dirty="0"/>
              <a:t> or an injectable. BRACE=</a:t>
            </a:r>
            <a:r>
              <a:rPr lang="en-CA" sz="1200" baseline="0" dirty="0" err="1"/>
              <a:t>Betaseron</a:t>
            </a:r>
            <a:r>
              <a:rPr lang="en-CA" sz="1200" baseline="0" dirty="0"/>
              <a:t>, </a:t>
            </a:r>
            <a:r>
              <a:rPr lang="en-CA" sz="1200" baseline="0" dirty="0" err="1"/>
              <a:t>Rebif</a:t>
            </a:r>
            <a:r>
              <a:rPr lang="en-CA" sz="1200" baseline="0" dirty="0"/>
              <a:t>, </a:t>
            </a:r>
            <a:r>
              <a:rPr lang="en-CA" sz="1200" baseline="0" dirty="0" err="1"/>
              <a:t>Avonex</a:t>
            </a:r>
            <a:r>
              <a:rPr lang="en-CA" sz="1200" baseline="0" dirty="0"/>
              <a:t>, </a:t>
            </a:r>
            <a:r>
              <a:rPr lang="en-CA" sz="1200" baseline="0" dirty="0" err="1"/>
              <a:t>Copaxone</a:t>
            </a:r>
            <a:r>
              <a:rPr lang="en-CA" sz="1200" baseline="0" dirty="0"/>
              <a:t> and </a:t>
            </a:r>
            <a:r>
              <a:rPr lang="en-CA" sz="1200" baseline="0" dirty="0" err="1"/>
              <a:t>Extavia</a:t>
            </a:r>
            <a:r>
              <a:rPr lang="en-CA" sz="1200" baseline="0" dirty="0"/>
              <a:t>.</a:t>
            </a:r>
          </a:p>
          <a:p>
            <a:pPr marL="171450" indent="-171450">
              <a:buFont typeface="Arial" panose="020B0604020202020204" pitchFamily="34" charset="0"/>
              <a:buChar char="•"/>
            </a:pPr>
            <a:r>
              <a:rPr lang="en-CA" sz="1200" dirty="0"/>
              <a:t>Compliance data were collected for 11,348 patients: </a:t>
            </a:r>
            <a:r>
              <a:rPr lang="en-CA" sz="1200" dirty="0" err="1"/>
              <a:t>fingolimod</a:t>
            </a:r>
            <a:r>
              <a:rPr lang="en-CA" sz="1200" dirty="0"/>
              <a:t> (1476), DMT (2800), </a:t>
            </a:r>
            <a:r>
              <a:rPr lang="en-CA" sz="1200" dirty="0" err="1"/>
              <a:t>teriflunomide</a:t>
            </a:r>
            <a:r>
              <a:rPr lang="en-CA" sz="1200" baseline="0" dirty="0"/>
              <a:t> (1113), </a:t>
            </a:r>
            <a:r>
              <a:rPr lang="en-CA" sz="1200" baseline="0" dirty="0" err="1"/>
              <a:t>natalizumab</a:t>
            </a:r>
            <a:r>
              <a:rPr lang="en-CA" sz="1200" baseline="0" dirty="0"/>
              <a:t> (589), and BRACE (5370).</a:t>
            </a:r>
          </a:p>
          <a:p>
            <a:pPr marL="171450" indent="-171450">
              <a:buFont typeface="Arial" panose="020B0604020202020204" pitchFamily="34" charset="0"/>
              <a:buChar char="•"/>
            </a:pPr>
            <a:r>
              <a:rPr lang="en-CA" sz="1200" baseline="0" dirty="0"/>
              <a:t>Compliance rates over a 6-month period were 77% for </a:t>
            </a:r>
            <a:r>
              <a:rPr lang="en-CA" sz="1200" baseline="0" dirty="0" err="1"/>
              <a:t>fingolimod</a:t>
            </a:r>
            <a:r>
              <a:rPr lang="en-CA" sz="1200" baseline="0" dirty="0"/>
              <a:t> and </a:t>
            </a:r>
            <a:r>
              <a:rPr lang="en-CA" sz="1200" baseline="0" dirty="0" err="1"/>
              <a:t>teriflunomide</a:t>
            </a:r>
            <a:r>
              <a:rPr lang="en-CA" sz="1200" baseline="0" dirty="0"/>
              <a:t>, 62% for DMF, 69% for </a:t>
            </a:r>
            <a:r>
              <a:rPr lang="en-CA" sz="1200" baseline="0" dirty="0" err="1"/>
              <a:t>natalizumab</a:t>
            </a:r>
            <a:r>
              <a:rPr lang="en-CA" sz="1200" baseline="0" dirty="0"/>
              <a:t>, and 55% for BRACE. Compliance was defined as medication possession ratio (MPR) </a:t>
            </a:r>
            <a:r>
              <a:rPr lang="en-CA" sz="1200" u="sng" baseline="0" dirty="0"/>
              <a:t>&gt;</a:t>
            </a:r>
            <a:r>
              <a:rPr lang="en-CA" sz="1200" baseline="0" dirty="0"/>
              <a:t>80%.</a:t>
            </a:r>
          </a:p>
          <a:p>
            <a:pPr marL="171450" indent="-171450">
              <a:buFont typeface="Arial" panose="020B0604020202020204" pitchFamily="34" charset="0"/>
              <a:buChar char="•"/>
            </a:pPr>
            <a:r>
              <a:rPr lang="en-CA" sz="1200" baseline="0" dirty="0"/>
              <a:t>The 6-month discontinuation rates were 24% for </a:t>
            </a:r>
            <a:r>
              <a:rPr lang="en-CA" sz="1200" baseline="0" dirty="0" err="1"/>
              <a:t>fingolimod</a:t>
            </a:r>
            <a:r>
              <a:rPr lang="en-CA" sz="1200" baseline="0" dirty="0"/>
              <a:t> and </a:t>
            </a:r>
            <a:r>
              <a:rPr lang="en-CA" sz="1200" baseline="0" dirty="0" err="1"/>
              <a:t>teriflunomide</a:t>
            </a:r>
            <a:r>
              <a:rPr lang="en-CA" sz="1200" baseline="0" dirty="0"/>
              <a:t>, 27% for DMF, 34% for </a:t>
            </a:r>
            <a:r>
              <a:rPr lang="en-CA" sz="1200" baseline="0" dirty="0" err="1"/>
              <a:t>natalizumab</a:t>
            </a:r>
            <a:r>
              <a:rPr lang="en-CA" sz="1200" baseline="0" dirty="0"/>
              <a:t>, and 48% for BRACE.</a:t>
            </a:r>
          </a:p>
          <a:p>
            <a:pPr marL="171450" indent="-171450">
              <a:buFont typeface="Arial" panose="020B0604020202020204" pitchFamily="34" charset="0"/>
              <a:buChar char="•"/>
            </a:pPr>
            <a:r>
              <a:rPr lang="en-CA" sz="1200" baseline="0" dirty="0"/>
              <a:t>The 12-month discontinuation rates are shown on the slide.</a:t>
            </a:r>
          </a:p>
          <a:p>
            <a:pPr marL="171450" indent="-171450">
              <a:buFont typeface="Arial" panose="020B0604020202020204" pitchFamily="34" charset="0"/>
              <a:buChar char="•"/>
            </a:pPr>
            <a:r>
              <a:rPr lang="en-CA" sz="1200" baseline="0" dirty="0"/>
              <a:t>The 24-month discontinuation rates were 26% for fingolimod (n=518), 36% for DMF (n=376), 53% for natalizumab (n=276), and 58% for BRACE (n=2904).  Data for teriflunomide not presented.</a:t>
            </a:r>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19</a:t>
            </a:fld>
            <a:endParaRPr lang="en-CA"/>
          </a:p>
        </p:txBody>
      </p:sp>
    </p:spTree>
    <p:extLst>
      <p:ext uri="{BB962C8B-B14F-4D97-AF65-F5344CB8AC3E}">
        <p14:creationId xmlns:p14="http://schemas.microsoft.com/office/powerpoint/2010/main" val="42517183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t>Notes</a:t>
            </a:r>
          </a:p>
          <a:p>
            <a:r>
              <a:rPr lang="en-CA" sz="1200" b="1" dirty="0"/>
              <a:t>Comparative analysis of adherence and persistence for delayed-release dimethyl fumarate versus interferons and </a:t>
            </a:r>
            <a:r>
              <a:rPr lang="en-CA" sz="1200" b="1" dirty="0" err="1"/>
              <a:t>glatiramer</a:t>
            </a:r>
            <a:r>
              <a:rPr lang="en-CA" sz="1200" b="1" dirty="0"/>
              <a:t> acetate - a population based study in Sweden</a:t>
            </a:r>
          </a:p>
          <a:p>
            <a:r>
              <a:rPr lang="en-CA" sz="1200" b="1" dirty="0"/>
              <a:t>Berglund et al. Abstract P649</a:t>
            </a:r>
          </a:p>
          <a:p>
            <a:pPr marL="171450" indent="-171450">
              <a:buFont typeface="Arial" panose="020B0604020202020204" pitchFamily="34" charset="0"/>
              <a:buChar char="•"/>
            </a:pPr>
            <a:r>
              <a:rPr lang="en-CA" sz="1200" dirty="0"/>
              <a:t>Analysis of patients in the Swedish Drug Prescribed Registry for the period January 2013 to February 2016. Data obtained for patients prescribed dimethyl fumarate (DMF), interferons (IFN β-1a or β-1b) or </a:t>
            </a:r>
            <a:r>
              <a:rPr lang="en-CA" sz="1200" dirty="0" err="1"/>
              <a:t>glatiramer</a:t>
            </a:r>
            <a:r>
              <a:rPr lang="en-CA" sz="1200" dirty="0"/>
              <a:t> acetate (GA). N=2149:</a:t>
            </a:r>
            <a:r>
              <a:rPr lang="en-CA" sz="1200" baseline="0" dirty="0"/>
              <a:t> DMF, n=1076, GA, n=268 and IFN, n=805.</a:t>
            </a:r>
            <a:endParaRPr lang="en-CA" sz="1200" dirty="0"/>
          </a:p>
          <a:p>
            <a:pPr marL="171450" indent="-171450">
              <a:buFont typeface="Arial" panose="020B0604020202020204" pitchFamily="34" charset="0"/>
              <a:buChar char="•"/>
            </a:pPr>
            <a:r>
              <a:rPr lang="en-CA" sz="1200" dirty="0"/>
              <a:t>Adherence evaluated by the Proportion of Days Covered (PDC), defined as total</a:t>
            </a:r>
            <a:r>
              <a:rPr lang="en-CA" sz="1200" baseline="0" dirty="0"/>
              <a:t> number of days with pill coverage divided by the number of days.</a:t>
            </a:r>
          </a:p>
          <a:p>
            <a:pPr marL="171450" indent="-171450">
              <a:buFont typeface="Arial" panose="020B0604020202020204" pitchFamily="34" charset="0"/>
              <a:buChar char="•"/>
            </a:pPr>
            <a:r>
              <a:rPr lang="en-CA" sz="1200" baseline="0" dirty="0"/>
              <a:t>The medication possession ratio (MPR) was also used to evaluate adherence.</a:t>
            </a:r>
          </a:p>
          <a:p>
            <a:pPr marL="171450" indent="-171450">
              <a:buFont typeface="Arial" panose="020B0604020202020204" pitchFamily="34" charset="0"/>
              <a:buChar char="•"/>
            </a:pPr>
            <a:r>
              <a:rPr lang="en-CA" sz="1200" baseline="0" dirty="0"/>
              <a:t>PDC results are shown on the slide. M</a:t>
            </a:r>
            <a:r>
              <a:rPr lang="en-CA" sz="1200" dirty="0"/>
              <a:t>ean MPR: 94% for DMF, 93% for GA and 70% for IFNs.</a:t>
            </a:r>
          </a:p>
          <a:p>
            <a:pPr marL="171450" indent="-171450">
              <a:buFont typeface="Arial" panose="020B0604020202020204" pitchFamily="34" charset="0"/>
              <a:buChar char="•"/>
            </a:pPr>
            <a:endParaRPr lang="en-CA" sz="1200" dirty="0"/>
          </a:p>
          <a:p>
            <a:pPr marL="0" indent="0">
              <a:buFont typeface="Arial" panose="020B0604020202020204" pitchFamily="34" charset="0"/>
              <a:buNone/>
            </a:pPr>
            <a:r>
              <a:rPr lang="en-CA" sz="1200" b="1" dirty="0"/>
              <a:t>Comparative efficacy and discontinuation of dimethyl fumarate and </a:t>
            </a:r>
            <a:r>
              <a:rPr lang="en-CA" sz="1200" b="1" dirty="0" err="1"/>
              <a:t>fingolimod</a:t>
            </a:r>
            <a:r>
              <a:rPr lang="en-CA" sz="1200" b="1" dirty="0"/>
              <a:t> as first line and second line therapy in clinical practice</a:t>
            </a:r>
          </a:p>
          <a:p>
            <a:pPr marL="0" indent="0">
              <a:buFont typeface="Arial" panose="020B0604020202020204" pitchFamily="34" charset="0"/>
              <a:buNone/>
            </a:pPr>
            <a:r>
              <a:rPr lang="en-CA" sz="1200" b="1" dirty="0" err="1"/>
              <a:t>Hersh</a:t>
            </a:r>
            <a:r>
              <a:rPr lang="en-CA" sz="1200" b="1" baseline="0" dirty="0"/>
              <a:t> et al. Abstract P657</a:t>
            </a:r>
          </a:p>
          <a:p>
            <a:pPr marL="171450" indent="-171450">
              <a:buFont typeface="Arial" panose="020B0604020202020204" pitchFamily="34" charset="0"/>
              <a:buChar char="•"/>
            </a:pPr>
            <a:r>
              <a:rPr lang="en-CA" sz="1200" dirty="0"/>
              <a:t>Single-centre analysis of discontinuation rates for patients prescribed DMF or </a:t>
            </a:r>
            <a:r>
              <a:rPr lang="en-CA" sz="1200" dirty="0" err="1"/>
              <a:t>fingolimod</a:t>
            </a:r>
            <a:r>
              <a:rPr lang="en-CA" sz="1200" dirty="0"/>
              <a:t> at</a:t>
            </a:r>
            <a:r>
              <a:rPr lang="en-CA" sz="1200" baseline="0" dirty="0"/>
              <a:t> 1 year. Most DMF and </a:t>
            </a:r>
            <a:r>
              <a:rPr lang="en-CA" sz="1200" baseline="0" dirty="0" err="1"/>
              <a:t>fingolimod</a:t>
            </a:r>
            <a:r>
              <a:rPr lang="en-CA" sz="1200" baseline="0" dirty="0"/>
              <a:t> prescriptions were for patients who had received prior therapy.</a:t>
            </a:r>
          </a:p>
          <a:p>
            <a:pPr marL="171450" indent="-171450">
              <a:buFont typeface="Arial" panose="020B0604020202020204" pitchFamily="34" charset="0"/>
              <a:buChar char="•"/>
            </a:pPr>
            <a:r>
              <a:rPr lang="en-CA" sz="1200" dirty="0"/>
              <a:t>DMF, 1st line n= 38; 2nd line n= 420. </a:t>
            </a:r>
            <a:r>
              <a:rPr lang="en-CA" sz="1200" dirty="0" err="1"/>
              <a:t>Fingolimod</a:t>
            </a:r>
            <a:r>
              <a:rPr lang="en-CA" sz="1200" dirty="0"/>
              <a:t>,</a:t>
            </a:r>
            <a:r>
              <a:rPr lang="en-CA" sz="1200" baseline="0" dirty="0"/>
              <a:t> </a:t>
            </a:r>
            <a:r>
              <a:rPr lang="en-CA" sz="1200" dirty="0"/>
              <a:t>1st line n= 17; 2nd line n= 300. Results on slide.</a:t>
            </a:r>
          </a:p>
          <a:p>
            <a:pPr marL="0" indent="0">
              <a:buFont typeface="Arial" panose="020B0604020202020204" pitchFamily="34" charset="0"/>
              <a:buNone/>
            </a:pPr>
            <a:endParaRPr lang="en-CA" sz="1200" dirty="0"/>
          </a:p>
          <a:p>
            <a:pPr marL="0" indent="0">
              <a:buFont typeface="Arial" panose="020B0604020202020204" pitchFamily="34" charset="0"/>
              <a:buNone/>
            </a:pPr>
            <a:r>
              <a:rPr lang="en-CA" sz="1200" b="1" dirty="0"/>
              <a:t>Comparison of </a:t>
            </a:r>
            <a:r>
              <a:rPr lang="en-CA" sz="1200" b="1" dirty="0" err="1"/>
              <a:t>fingolimod</a:t>
            </a:r>
            <a:r>
              <a:rPr lang="en-CA" sz="1200" b="1" dirty="0"/>
              <a:t> and dimethyl fumarate in the treatment of multiple sclerosis: one year experience</a:t>
            </a:r>
          </a:p>
          <a:p>
            <a:pPr marL="0" indent="0">
              <a:buFont typeface="Arial" panose="020B0604020202020204" pitchFamily="34" charset="0"/>
              <a:buNone/>
            </a:pPr>
            <a:r>
              <a:rPr lang="en-CA" sz="1200" b="1" dirty="0"/>
              <a:t>Vollmer et al. Abstract P1049</a:t>
            </a:r>
          </a:p>
          <a:p>
            <a:pPr marL="171450" indent="-171450">
              <a:buFont typeface="Arial" panose="020B0604020202020204" pitchFamily="34" charset="0"/>
              <a:buChar char="•"/>
            </a:pPr>
            <a:r>
              <a:rPr lang="en-CA" sz="1200" dirty="0"/>
              <a:t>Single-centre retrospective study of patients prescribed </a:t>
            </a:r>
            <a:r>
              <a:rPr lang="en-CA" sz="1200" dirty="0" err="1"/>
              <a:t>fingolimod</a:t>
            </a:r>
            <a:r>
              <a:rPr lang="en-CA" sz="1200" dirty="0"/>
              <a:t> (n=317) or DMF (n=492) prior to 2014. Mean disease duration was 11 years for both groups. Proportion</a:t>
            </a:r>
            <a:r>
              <a:rPr lang="en-CA" sz="1200" baseline="0" dirty="0"/>
              <a:t> relapsing: </a:t>
            </a:r>
            <a:r>
              <a:rPr lang="en-CA" sz="1200" baseline="0" dirty="0" err="1"/>
              <a:t>fingolimod</a:t>
            </a:r>
            <a:r>
              <a:rPr lang="en-CA" sz="1200" baseline="0" dirty="0"/>
              <a:t> </a:t>
            </a:r>
            <a:r>
              <a:rPr lang="en-CA" sz="1200" dirty="0"/>
              <a:t>6.3%; DMF 6.6%. 1-year discontinuation</a:t>
            </a:r>
            <a:r>
              <a:rPr lang="en-CA" sz="1200" baseline="0" dirty="0"/>
              <a:t> rate: </a:t>
            </a:r>
            <a:r>
              <a:rPr lang="en-CA" sz="1200" baseline="0" dirty="0" err="1"/>
              <a:t>fingolimod</a:t>
            </a:r>
            <a:r>
              <a:rPr lang="en-CA" sz="1200" baseline="0" dirty="0"/>
              <a:t> </a:t>
            </a:r>
            <a:r>
              <a:rPr lang="en-CA" sz="1200" dirty="0"/>
              <a:t>19.6%, DMF 25.2%; adjusted odds ratio 1.548. Discontinuation due to adverse events: </a:t>
            </a:r>
            <a:r>
              <a:rPr lang="en-CA" sz="1200" dirty="0" err="1"/>
              <a:t>fingolimod</a:t>
            </a:r>
            <a:r>
              <a:rPr lang="en-CA" sz="1200" dirty="0"/>
              <a:t> 12.3%, DMF 16.3%. Discontinuation due</a:t>
            </a:r>
            <a:r>
              <a:rPr lang="en-CA" sz="1200" baseline="0" dirty="0"/>
              <a:t> to n</a:t>
            </a:r>
            <a:r>
              <a:rPr lang="en-CA" sz="1200" dirty="0"/>
              <a:t>ew disease activity: </a:t>
            </a:r>
            <a:r>
              <a:rPr lang="en-CA" sz="1200" dirty="0" err="1"/>
              <a:t>fingolimod</a:t>
            </a:r>
            <a:r>
              <a:rPr lang="en-CA" sz="1200" dirty="0"/>
              <a:t> 3.8%, DMF 6.5%. Median time to discontinuation: </a:t>
            </a:r>
            <a:r>
              <a:rPr lang="en-CA" sz="1200" dirty="0" err="1"/>
              <a:t>fingolimods</a:t>
            </a:r>
            <a:r>
              <a:rPr lang="en-CA" sz="1200" dirty="0"/>
              <a:t> 5 months,</a:t>
            </a:r>
            <a:r>
              <a:rPr lang="en-CA" sz="1200" baseline="0" dirty="0"/>
              <a:t> DMF </a:t>
            </a:r>
            <a:r>
              <a:rPr lang="en-CA" sz="1200" dirty="0"/>
              <a:t>4 months.</a:t>
            </a:r>
          </a:p>
          <a:p>
            <a:endParaRPr lang="en-CA" dirty="0"/>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20</a:t>
            </a:fld>
            <a:endParaRPr lang="en-CA"/>
          </a:p>
        </p:txBody>
      </p:sp>
    </p:spTree>
    <p:extLst>
      <p:ext uri="{BB962C8B-B14F-4D97-AF65-F5344CB8AC3E}">
        <p14:creationId xmlns:p14="http://schemas.microsoft.com/office/powerpoint/2010/main" val="4251718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a:xfrm>
            <a:off x="381000" y="685800"/>
            <a:ext cx="6096000" cy="3429000"/>
          </a:xfrm>
          <a:ln/>
        </p:spPr>
      </p:sp>
      <p:sp>
        <p:nvSpPr>
          <p:cNvPr id="53251" name="Notes Placeholder 2"/>
          <p:cNvSpPr>
            <a:spLocks noGrp="1"/>
          </p:cNvSpPr>
          <p:nvPr>
            <p:ph type="body" idx="1"/>
          </p:nvPr>
        </p:nvSpPr>
        <p:spPr>
          <a:noFill/>
          <a:ln/>
        </p:spPr>
        <p:txBody>
          <a:bodyPr/>
          <a:lstStyle/>
          <a:p>
            <a:endParaRPr lang="en-US"/>
          </a:p>
        </p:txBody>
      </p:sp>
      <p:sp>
        <p:nvSpPr>
          <p:cNvPr id="53252" name="Slide Number Placeholder 3"/>
          <p:cNvSpPr>
            <a:spLocks noGrp="1"/>
          </p:cNvSpPr>
          <p:nvPr>
            <p:ph type="sldNum" sz="quarter" idx="5"/>
          </p:nvPr>
        </p:nvSpPr>
        <p:spPr>
          <a:noFill/>
        </p:spPr>
        <p:txBody>
          <a:bodyPr/>
          <a:lstStyle/>
          <a:p>
            <a:fld id="{BA6F7013-DCD1-4D39-B101-F4962391231A}" type="slidenum">
              <a:rPr lang="en-CA" smtClean="0"/>
              <a:pPr/>
              <a:t>2</a:t>
            </a:fld>
            <a:endParaRPr lang="en-CA"/>
          </a:p>
        </p:txBody>
      </p:sp>
    </p:spTree>
    <p:extLst>
      <p:ext uri="{BB962C8B-B14F-4D97-AF65-F5344CB8AC3E}">
        <p14:creationId xmlns:p14="http://schemas.microsoft.com/office/powerpoint/2010/main" val="3687209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t>Notes</a:t>
            </a:r>
          </a:p>
          <a:p>
            <a:pPr marL="0" indent="0">
              <a:buFont typeface="Arial" panose="020B0604020202020204" pitchFamily="34" charset="0"/>
              <a:buNone/>
            </a:pPr>
            <a:r>
              <a:rPr lang="en-CA" sz="1200" b="1" dirty="0"/>
              <a:t>Comparative analysis of MS outcomes in dimethyl fumarate-treated patients relative to propensity matched </a:t>
            </a:r>
            <a:r>
              <a:rPr lang="en-CA" sz="1200" b="1" dirty="0" err="1"/>
              <a:t>fingolimod</a:t>
            </a:r>
            <a:r>
              <a:rPr lang="en-CA" sz="1200" b="1" dirty="0"/>
              <a:t>, interferon, </a:t>
            </a:r>
            <a:r>
              <a:rPr lang="en-CA" sz="1200" b="1" dirty="0" err="1"/>
              <a:t>glatiramer</a:t>
            </a:r>
            <a:r>
              <a:rPr lang="en-CA" sz="1200" b="1" dirty="0"/>
              <a:t> acetate, or </a:t>
            </a:r>
            <a:r>
              <a:rPr lang="en-CA" sz="1200" b="1" dirty="0" err="1"/>
              <a:t>teriflunomide</a:t>
            </a:r>
            <a:endParaRPr lang="en-CA" sz="1200" b="1" dirty="0"/>
          </a:p>
          <a:p>
            <a:pPr marL="0" indent="0">
              <a:buFont typeface="Arial" panose="020B0604020202020204" pitchFamily="34" charset="0"/>
              <a:buNone/>
            </a:pPr>
            <a:r>
              <a:rPr lang="en-CA" sz="1200" b="1" dirty="0"/>
              <a:t>Spelman et al. Abstract P1157</a:t>
            </a:r>
          </a:p>
          <a:p>
            <a:pPr marL="171450" indent="-171450">
              <a:buFont typeface="Arial" panose="020B0604020202020204" pitchFamily="34" charset="0"/>
              <a:buChar char="•"/>
            </a:pPr>
            <a:r>
              <a:rPr lang="en-CA" sz="1200" dirty="0" err="1"/>
              <a:t>MSBase</a:t>
            </a:r>
            <a:r>
              <a:rPr lang="en-CA" sz="1200" dirty="0"/>
              <a:t> registry, propensity score matching of patients on index DMT for ≥6 months</a:t>
            </a:r>
          </a:p>
          <a:p>
            <a:pPr marL="171450" indent="-171450">
              <a:buFont typeface="Arial" panose="020B0604020202020204" pitchFamily="34" charset="0"/>
              <a:buChar char="•"/>
            </a:pPr>
            <a:r>
              <a:rPr lang="en-CA" sz="1200" dirty="0"/>
              <a:t>Primary analyses: time to first relapse; and time to discontinuation. Results on slide.</a:t>
            </a:r>
          </a:p>
          <a:p>
            <a:pPr marL="0" indent="0">
              <a:buFont typeface="Arial" panose="020B0604020202020204" pitchFamily="34" charset="0"/>
              <a:buNone/>
            </a:pPr>
            <a:endParaRPr lang="en-CA" sz="1200" dirty="0"/>
          </a:p>
          <a:p>
            <a:pPr marL="0" indent="0">
              <a:buFont typeface="Arial" panose="020B0604020202020204" pitchFamily="34" charset="0"/>
              <a:buNone/>
            </a:pPr>
            <a:r>
              <a:rPr lang="en-CA" sz="1200" b="1" dirty="0"/>
              <a:t>Comparison of 5-year treatment outcomes between </a:t>
            </a:r>
            <a:r>
              <a:rPr lang="en-CA" sz="1200" b="1" dirty="0" err="1"/>
              <a:t>alemtuzumab</a:t>
            </a:r>
            <a:r>
              <a:rPr lang="en-CA" sz="1200" b="1" dirty="0"/>
              <a:t> versus </a:t>
            </a:r>
            <a:r>
              <a:rPr lang="en-CA" sz="1200" b="1" dirty="0" err="1"/>
              <a:t>natalizumab</a:t>
            </a:r>
            <a:r>
              <a:rPr lang="en-CA" sz="1200" b="1" dirty="0"/>
              <a:t>, </a:t>
            </a:r>
            <a:r>
              <a:rPr lang="en-CA" sz="1200" b="1" dirty="0" err="1"/>
              <a:t>fingolimod</a:t>
            </a:r>
            <a:r>
              <a:rPr lang="en-CA" sz="1200" b="1" dirty="0"/>
              <a:t> and interferon-beta-1a</a:t>
            </a:r>
          </a:p>
          <a:p>
            <a:pPr marL="0" indent="0">
              <a:buFont typeface="Arial" panose="020B0604020202020204" pitchFamily="34" charset="0"/>
              <a:buNone/>
            </a:pPr>
            <a:r>
              <a:rPr lang="en-CA" sz="1200" b="1" dirty="0" err="1"/>
              <a:t>Kalincik</a:t>
            </a:r>
            <a:r>
              <a:rPr lang="en-CA" sz="1200" b="1" dirty="0"/>
              <a:t> et al. Abstract: 251</a:t>
            </a:r>
          </a:p>
          <a:p>
            <a:pPr marL="171450" indent="-171450">
              <a:buFont typeface="Arial" panose="020B0604020202020204" pitchFamily="34" charset="0"/>
              <a:buChar char="•"/>
            </a:pPr>
            <a:r>
              <a:rPr lang="en-CA" sz="1200" dirty="0" err="1"/>
              <a:t>MSBase</a:t>
            </a:r>
            <a:r>
              <a:rPr lang="en-CA" sz="1200" dirty="0"/>
              <a:t> analysis of RRMS patients (n=3936) on</a:t>
            </a:r>
            <a:r>
              <a:rPr lang="en-CA" sz="1200" baseline="0" dirty="0"/>
              <a:t> treatment for </a:t>
            </a:r>
            <a:r>
              <a:rPr lang="en-CA" sz="1200" dirty="0"/>
              <a:t>≥6 months. 3 pairwise comparisons, </a:t>
            </a:r>
            <a:r>
              <a:rPr lang="en-CA" sz="1200" dirty="0" err="1"/>
              <a:t>alemtuzumab</a:t>
            </a:r>
            <a:r>
              <a:rPr lang="en-CA" sz="1200" dirty="0"/>
              <a:t> (n=189) vs </a:t>
            </a:r>
            <a:r>
              <a:rPr lang="en-CA" sz="1200" dirty="0" err="1"/>
              <a:t>natalizumab</a:t>
            </a:r>
            <a:r>
              <a:rPr lang="en-CA" sz="1200" dirty="0"/>
              <a:t> (n=1160), </a:t>
            </a:r>
            <a:r>
              <a:rPr lang="en-CA" sz="1200" dirty="0" err="1"/>
              <a:t>fingolimod</a:t>
            </a:r>
            <a:r>
              <a:rPr lang="en-CA" sz="1200" dirty="0"/>
              <a:t> (n=828) or IFN (n=2155).</a:t>
            </a:r>
          </a:p>
          <a:p>
            <a:pPr marL="171450" indent="-171450">
              <a:buFont typeface="Arial" panose="020B0604020202020204" pitchFamily="34" charset="0"/>
              <a:buChar char="•"/>
            </a:pPr>
            <a:r>
              <a:rPr lang="en-CA" sz="1200" dirty="0"/>
              <a:t>Propensity score matching on demographic and clinical characteristics.</a:t>
            </a:r>
          </a:p>
          <a:p>
            <a:pPr marL="0" indent="0">
              <a:buFont typeface="Arial" panose="020B0604020202020204" pitchFamily="34" charset="0"/>
              <a:buNone/>
            </a:pPr>
            <a:r>
              <a:rPr lang="en-CA" sz="1200" dirty="0" err="1"/>
              <a:t>alemtuzumab</a:t>
            </a:r>
            <a:r>
              <a:rPr lang="en-CA" sz="1200" dirty="0"/>
              <a:t> was associated with lower ARR (0.5 vs 0.2, p=10-16) and lower risk of EDSS progression and more likely EDSS reduction in patients with previously highly active MS (hazard ratio(HR)=4, p=0.02). Compared to </a:t>
            </a:r>
            <a:r>
              <a:rPr lang="en-CA" sz="1200" dirty="0" err="1"/>
              <a:t>fingolimod</a:t>
            </a:r>
            <a:r>
              <a:rPr lang="en-CA" sz="1200" dirty="0"/>
              <a:t>, ARR was lower on </a:t>
            </a:r>
            <a:r>
              <a:rPr lang="en-CA" sz="1200" dirty="0" err="1"/>
              <a:t>alemtuzumab</a:t>
            </a:r>
            <a:r>
              <a:rPr lang="en-CA" sz="1200" dirty="0"/>
              <a:t> (0.3 vs 0.15, p=10-11). Importantly, no differences in ARR (0.2 both groups, p=0.8) and EDSS progression were found between </a:t>
            </a:r>
            <a:r>
              <a:rPr lang="en-CA" sz="1200" dirty="0" err="1"/>
              <a:t>alemtuzumab</a:t>
            </a:r>
            <a:r>
              <a:rPr lang="en-CA" sz="1200" dirty="0"/>
              <a:t> and </a:t>
            </a:r>
            <a:r>
              <a:rPr lang="en-CA" sz="1200" dirty="0" err="1"/>
              <a:t>natalizumab</a:t>
            </a:r>
            <a:r>
              <a:rPr lang="en-CA" sz="1200" dirty="0"/>
              <a:t>. The likelihood of EDSS reduction was higher on </a:t>
            </a:r>
            <a:r>
              <a:rPr lang="en-CA" sz="1200" dirty="0" err="1"/>
              <a:t>natalizumab</a:t>
            </a:r>
            <a:r>
              <a:rPr lang="en-CA" sz="1200" dirty="0"/>
              <a:t> (HR=2.9, p=10-4). </a:t>
            </a:r>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21</a:t>
            </a:fld>
            <a:endParaRPr lang="en-CA"/>
          </a:p>
        </p:txBody>
      </p:sp>
    </p:spTree>
    <p:extLst>
      <p:ext uri="{BB962C8B-B14F-4D97-AF65-F5344CB8AC3E}">
        <p14:creationId xmlns:p14="http://schemas.microsoft.com/office/powerpoint/2010/main" val="42517183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p>
          <a:p>
            <a:r>
              <a:rPr lang="en-CA" b="1" dirty="0"/>
              <a:t>Importance of early treatment initiation in the clinical course of multiple sclerosis</a:t>
            </a:r>
          </a:p>
          <a:p>
            <a:r>
              <a:rPr lang="en-CA" b="1" dirty="0" err="1"/>
              <a:t>Kavaliunas</a:t>
            </a:r>
            <a:r>
              <a:rPr lang="en-CA" b="1" dirty="0"/>
              <a:t> et al. Abstract P1222</a:t>
            </a:r>
          </a:p>
          <a:p>
            <a:pPr marL="171450" indent="-171450">
              <a:buFont typeface="Arial" panose="020B0604020202020204" pitchFamily="34" charset="0"/>
              <a:buChar char="•"/>
            </a:pPr>
            <a:r>
              <a:rPr lang="en-CA" dirty="0"/>
              <a:t>Retrospective analysis of 639 patients diagnosed with MS in the period 2001-2007 at two hospitals</a:t>
            </a:r>
            <a:r>
              <a:rPr lang="en-CA" baseline="0" dirty="0"/>
              <a:t> in Sweden</a:t>
            </a:r>
          </a:p>
          <a:p>
            <a:pPr marL="171450" indent="-171450">
              <a:buFont typeface="Arial" panose="020B0604020202020204" pitchFamily="34" charset="0"/>
              <a:buChar char="•"/>
            </a:pPr>
            <a:r>
              <a:rPr lang="en-CA" baseline="0" dirty="0"/>
              <a:t>Median follow-up was 8.25 years</a:t>
            </a:r>
          </a:p>
          <a:p>
            <a:pPr marL="171450" indent="-171450">
              <a:buFont typeface="Arial" panose="020B0604020202020204" pitchFamily="34" charset="0"/>
              <a:buChar char="•"/>
            </a:pPr>
            <a:r>
              <a:rPr lang="en-CA" dirty="0"/>
              <a:t>Primary outcome was time from treatment start to EDSS 4 </a:t>
            </a:r>
          </a:p>
          <a:p>
            <a:endParaRPr lang="en-CA" dirty="0"/>
          </a:p>
          <a:p>
            <a:r>
              <a:rPr lang="en-CA" dirty="0"/>
              <a:t>Results: Patients initiated on treatment later had a greater risk of reaching EDSS 4 (hazard ratio of 1.067 (95% CI 1.044−1.091)), increased by 6.7% for every year of delay in treatment start after MS onset. Patients that started treatment after 3 years from MS onset reached the outcome sooner with hazard ratio of 2.43 (95% CI 1.60−3.69) compared with the patients that started treatment within 1 year from MS onset. Similar results were obtained by analyzing time to EDSS 6. Baseline EDSS and age at onset were found to be predictive factors of disability progression. Gender (male) was associated with a greater risk to reach EDSS 6 only.</a:t>
            </a:r>
          </a:p>
          <a:p>
            <a:endParaRPr lang="en-CA" dirty="0"/>
          </a:p>
          <a:p>
            <a:pPr marL="0" indent="0">
              <a:buFont typeface="Arial" panose="020B0604020202020204" pitchFamily="34" charset="0"/>
              <a:buNone/>
            </a:pPr>
            <a:endParaRPr lang="en-CA" sz="1200" dirty="0"/>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22</a:t>
            </a:fld>
            <a:endParaRPr lang="en-CA"/>
          </a:p>
        </p:txBody>
      </p:sp>
    </p:spTree>
    <p:extLst>
      <p:ext uri="{BB962C8B-B14F-4D97-AF65-F5344CB8AC3E}">
        <p14:creationId xmlns:p14="http://schemas.microsoft.com/office/powerpoint/2010/main" val="6271906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p>
          <a:p>
            <a:r>
              <a:rPr lang="en-CA" b="1" dirty="0"/>
              <a:t>Estimating the long-term effect of drugs in multiple sclerosis</a:t>
            </a:r>
          </a:p>
          <a:p>
            <a:r>
              <a:rPr lang="en-CA" b="1" dirty="0" err="1"/>
              <a:t>Cordioli</a:t>
            </a:r>
            <a:r>
              <a:rPr lang="en-CA" b="1" dirty="0"/>
              <a:t> et al. Abstract P299</a:t>
            </a:r>
          </a:p>
          <a:p>
            <a:pPr marL="171450" indent="-171450">
              <a:buFont typeface="Arial" panose="020B0604020202020204" pitchFamily="34" charset="0"/>
              <a:buChar char="•"/>
            </a:pPr>
            <a:r>
              <a:rPr lang="en-CA" dirty="0"/>
              <a:t>Retrospective analysis of age at which patients reached EDSS 6 according to year of diagnosis;</a:t>
            </a:r>
            <a:r>
              <a:rPr lang="en-CA" baseline="0" dirty="0"/>
              <a:t> data for the period 1985-2011. n=1324. </a:t>
            </a:r>
          </a:p>
          <a:p>
            <a:pPr marL="171450" indent="-171450">
              <a:buFont typeface="Arial" panose="020B0604020202020204" pitchFamily="34" charset="0"/>
              <a:buChar char="•"/>
            </a:pPr>
            <a:r>
              <a:rPr lang="en-CA" dirty="0"/>
              <a:t>Average age at diagnosis was 35.6 years. Age at diagnosis increased from 32 to 37 years.</a:t>
            </a:r>
          </a:p>
          <a:p>
            <a:pPr marL="171450" indent="-171450">
              <a:buFont typeface="Arial" panose="020B0604020202020204" pitchFamily="34" charset="0"/>
              <a:buChar char="•"/>
            </a:pPr>
            <a:r>
              <a:rPr lang="en-CA" dirty="0"/>
              <a:t>Patients diagnosed in more recent periods reached EDSS 6 at an older age. Using the year 1990 as a reference, the probability of reaching EDSS 6 was unchanged for the period 1991-1995, but was reduced by 15% for patients diagnosed in 1996-2000, by 37% for 2001-2005, and by 46% for 2006-2010.</a:t>
            </a:r>
          </a:p>
          <a:p>
            <a:pPr marL="171450" indent="-171450">
              <a:buFont typeface="Arial" panose="020B0604020202020204" pitchFamily="34" charset="0"/>
              <a:buChar char="•"/>
            </a:pPr>
            <a:r>
              <a:rPr lang="en-CA" dirty="0"/>
              <a:t>The proportion of patients who reached EDSS 6 by age 50 years was 27% for</a:t>
            </a:r>
            <a:r>
              <a:rPr lang="en-CA" baseline="0" dirty="0"/>
              <a:t> those diagnosed prior to 2000 vs. 1</a:t>
            </a:r>
            <a:r>
              <a:rPr lang="en-CA" dirty="0"/>
              <a:t>5% after 2000.. </a:t>
            </a:r>
          </a:p>
          <a:p>
            <a:endParaRPr lang="en-CA" dirty="0"/>
          </a:p>
          <a:p>
            <a:pPr marL="0" indent="0">
              <a:buFont typeface="Arial" panose="020B0604020202020204" pitchFamily="34" charset="0"/>
              <a:buNone/>
            </a:pPr>
            <a:endParaRPr lang="en-CA" sz="1200" dirty="0"/>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23</a:t>
            </a:fld>
            <a:endParaRPr lang="en-CA"/>
          </a:p>
        </p:txBody>
      </p:sp>
    </p:spTree>
    <p:extLst>
      <p:ext uri="{BB962C8B-B14F-4D97-AF65-F5344CB8AC3E}">
        <p14:creationId xmlns:p14="http://schemas.microsoft.com/office/powerpoint/2010/main" val="6271906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p>
          <a:p>
            <a:r>
              <a:rPr lang="en-CA" b="1" dirty="0"/>
              <a:t>Effect of disease modifying therapies on long-term multiple sclerosis disability and mortality</a:t>
            </a:r>
          </a:p>
          <a:p>
            <a:r>
              <a:rPr lang="en-CA" b="1" dirty="0" err="1"/>
              <a:t>Poliakov</a:t>
            </a:r>
            <a:r>
              <a:rPr lang="en-CA" b="1" dirty="0"/>
              <a:t> et al. Abstract 214</a:t>
            </a:r>
          </a:p>
          <a:p>
            <a:endParaRPr lang="en-CA" dirty="0"/>
          </a:p>
          <a:p>
            <a:r>
              <a:rPr lang="en-CA" dirty="0"/>
              <a:t>Retrospective/prospective study of CIS/RRMS outcomes for patients in the Calgary MS database. </a:t>
            </a:r>
          </a:p>
          <a:p>
            <a:endParaRPr lang="en-CA" dirty="0"/>
          </a:p>
          <a:p>
            <a:r>
              <a:rPr lang="en-CA" dirty="0"/>
              <a:t>Inclusion</a:t>
            </a:r>
            <a:r>
              <a:rPr lang="en-CA" baseline="0" dirty="0"/>
              <a:t> criteria included a diagnosis of CIS or RRMS; </a:t>
            </a:r>
            <a:r>
              <a:rPr lang="en-CA" dirty="0"/>
              <a:t>at least 5 years of follow up, and baseline EDSS &lt; 7. </a:t>
            </a:r>
          </a:p>
          <a:p>
            <a:r>
              <a:rPr lang="en-CA" dirty="0"/>
              <a:t>DMT group defined as cumulative DMT exposure </a:t>
            </a:r>
            <a:r>
              <a:rPr lang="en-CA" u="sng" dirty="0"/>
              <a:t>&gt;</a:t>
            </a:r>
            <a:r>
              <a:rPr lang="en-CA" dirty="0"/>
              <a:t>5 years. Non DMT had &lt; 5 years of DMT exposure. Mean follow-up was 12 years (range: 5.0 to 19.7 years).</a:t>
            </a:r>
          </a:p>
          <a:p>
            <a:endParaRPr lang="en-CA" dirty="0"/>
          </a:p>
          <a:p>
            <a:endParaRPr lang="en-CA" sz="1200" dirty="0"/>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24</a:t>
            </a:fld>
            <a:endParaRPr lang="en-CA"/>
          </a:p>
        </p:txBody>
      </p:sp>
    </p:spTree>
    <p:extLst>
      <p:ext uri="{BB962C8B-B14F-4D97-AF65-F5344CB8AC3E}">
        <p14:creationId xmlns:p14="http://schemas.microsoft.com/office/powerpoint/2010/main" val="42517183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p>
          <a:p>
            <a:r>
              <a:rPr lang="en-CA" b="1" dirty="0"/>
              <a:t>Therapeutic lag: is treatment effect delayed in progressive MS?</a:t>
            </a:r>
          </a:p>
          <a:p>
            <a:r>
              <a:rPr lang="en-CA" b="1" dirty="0" err="1"/>
              <a:t>Sormani</a:t>
            </a:r>
            <a:r>
              <a:rPr lang="en-CA" b="1" dirty="0"/>
              <a:t> et al. Abstract 215</a:t>
            </a:r>
          </a:p>
          <a:p>
            <a:pPr marL="228600" indent="-228600">
              <a:buFont typeface="Arial" panose="020B0604020202020204" pitchFamily="34" charset="0"/>
              <a:buChar char="•"/>
            </a:pPr>
            <a:r>
              <a:rPr lang="en-CA" dirty="0"/>
              <a:t>Hypothesis that in MS patients with substantial disability, it may take several years for DMTs to stabilize disease progression</a:t>
            </a:r>
          </a:p>
          <a:p>
            <a:pPr marL="228600" indent="-228600">
              <a:buFont typeface="Arial" panose="020B0604020202020204" pitchFamily="34" charset="0"/>
              <a:buChar char="•"/>
            </a:pPr>
            <a:r>
              <a:rPr lang="en-CA" dirty="0"/>
              <a:t>Post-hoc analysis of the 6-year extension of the SPECTRIMS trial (n=618) of IFN</a:t>
            </a:r>
            <a:r>
              <a:rPr lang="el-GR" dirty="0"/>
              <a:t>β</a:t>
            </a:r>
            <a:r>
              <a:rPr lang="en-CA" dirty="0"/>
              <a:t>-1a SC in SPMS, and the 3-year follow-up of the PROMISE trial (n=943) of </a:t>
            </a:r>
            <a:r>
              <a:rPr lang="en-CA" dirty="0" err="1"/>
              <a:t>glatiramer</a:t>
            </a:r>
            <a:r>
              <a:rPr lang="en-CA" dirty="0"/>
              <a:t> acetate in PPMS.</a:t>
            </a:r>
          </a:p>
          <a:p>
            <a:pPr marL="228600" indent="-228600">
              <a:buFont typeface="Arial" panose="020B0604020202020204" pitchFamily="34" charset="0"/>
              <a:buChar char="•"/>
            </a:pPr>
            <a:r>
              <a:rPr lang="en-CA" dirty="0"/>
              <a:t>IFN</a:t>
            </a:r>
            <a:r>
              <a:rPr lang="el-GR" dirty="0"/>
              <a:t>β</a:t>
            </a:r>
            <a:r>
              <a:rPr lang="en-CA" dirty="0"/>
              <a:t>-1a in SPMS, HR 0.88, p=0.18; GA in PPMS, HR 0.87, p=0.18. </a:t>
            </a:r>
          </a:p>
          <a:p>
            <a:pPr marL="228600" indent="-228600">
              <a:buFont typeface="Arial" panose="020B0604020202020204" pitchFamily="34" charset="0"/>
              <a:buChar char="•"/>
            </a:pPr>
            <a:r>
              <a:rPr lang="en-CA" dirty="0"/>
              <a:t>A stepwise selection run independently on the 2 trials indicated 2.5 years as the best cut-off to identify the start of the treatment effect in the SPECTRIMS trial and 2 years in the PROMISE trial. </a:t>
            </a:r>
          </a:p>
          <a:p>
            <a:pPr marL="228600" indent="-228600">
              <a:buFont typeface="Arial" panose="020B0604020202020204" pitchFamily="34" charset="0"/>
              <a:buChar char="•"/>
            </a:pPr>
            <a:r>
              <a:rPr lang="en-CA" dirty="0"/>
              <a:t>With a treatment lag (treatment starting its effect after 2.5 years), the HR  was 0.65, p=0.041 in the SPECTRIMS trial.</a:t>
            </a:r>
          </a:p>
          <a:p>
            <a:pPr marL="228600" indent="-228600">
              <a:buFont typeface="Arial" panose="020B0604020202020204" pitchFamily="34" charset="0"/>
              <a:buChar char="•"/>
            </a:pPr>
            <a:r>
              <a:rPr lang="en-CA" dirty="0"/>
              <a:t>With a treatment lag of 2 years, the HR was 0.65, p=0.044 in the PROMISE trial. </a:t>
            </a:r>
          </a:p>
          <a:p>
            <a:endParaRPr lang="en-CA" dirty="0"/>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25</a:t>
            </a:fld>
            <a:endParaRPr lang="en-CA"/>
          </a:p>
        </p:txBody>
      </p:sp>
    </p:spTree>
    <p:extLst>
      <p:ext uri="{BB962C8B-B14F-4D97-AF65-F5344CB8AC3E}">
        <p14:creationId xmlns:p14="http://schemas.microsoft.com/office/powerpoint/2010/main" val="14188943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p>
          <a:p>
            <a:r>
              <a:rPr lang="en-CA" b="1" dirty="0"/>
              <a:t>Evaluation of no evidence of progression using composite disability outcome measures, in patients with primary progressive multiple sclerosis in the ORATORIO trial</a:t>
            </a:r>
          </a:p>
          <a:p>
            <a:r>
              <a:rPr lang="en-CA" b="1" dirty="0" err="1"/>
              <a:t>Montalban</a:t>
            </a:r>
            <a:r>
              <a:rPr lang="en-CA" b="1" dirty="0"/>
              <a:t> et al. Abstract 167</a:t>
            </a:r>
          </a:p>
          <a:p>
            <a:pPr marL="171450" indent="-171450">
              <a:buFont typeface="Arial" panose="020B0604020202020204" pitchFamily="34" charset="0"/>
              <a:buChar char="•"/>
            </a:pPr>
            <a:r>
              <a:rPr lang="en-CA" dirty="0"/>
              <a:t>Post-hoc exploratory analysis of ORATORIO trial of </a:t>
            </a:r>
            <a:r>
              <a:rPr lang="en-CA" dirty="0" err="1"/>
              <a:t>ocrelizumab</a:t>
            </a:r>
            <a:r>
              <a:rPr lang="en-CA" dirty="0"/>
              <a:t> in PPMS using the composite disability measure of NEP.</a:t>
            </a:r>
          </a:p>
          <a:p>
            <a:endParaRPr lang="en-CA" dirty="0"/>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26</a:t>
            </a:fld>
            <a:endParaRPr lang="en-CA"/>
          </a:p>
        </p:txBody>
      </p:sp>
    </p:spTree>
    <p:extLst>
      <p:ext uri="{BB962C8B-B14F-4D97-AF65-F5344CB8AC3E}">
        <p14:creationId xmlns:p14="http://schemas.microsoft.com/office/powerpoint/2010/main" val="340982430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p>
          <a:p>
            <a:r>
              <a:rPr lang="en-CA" b="1" dirty="0"/>
              <a:t>An exploratory analysis of 12- and 24-week composite confirmed disability progression in patients with primary progressive multiple sclerosis in the ORATORIO trial</a:t>
            </a:r>
          </a:p>
          <a:p>
            <a:r>
              <a:rPr lang="en-CA" b="1" dirty="0" err="1"/>
              <a:t>Giovannoni</a:t>
            </a:r>
            <a:r>
              <a:rPr lang="en-CA" b="1" dirty="0"/>
              <a:t> et al. Abstract P746</a:t>
            </a:r>
          </a:p>
          <a:p>
            <a:pPr marL="171450" indent="-171450">
              <a:buFont typeface="Arial" panose="020B0604020202020204" pitchFamily="34" charset="0"/>
              <a:buChar char="•"/>
            </a:pPr>
            <a:r>
              <a:rPr lang="en-CA" dirty="0"/>
              <a:t>Analysis of “clinical confirmed disability progression” (</a:t>
            </a:r>
            <a:r>
              <a:rPr lang="en-CA" dirty="0" err="1"/>
              <a:t>cCDP</a:t>
            </a:r>
            <a:r>
              <a:rPr lang="en-CA" dirty="0"/>
              <a:t>), comprising 12-week confirmed disability progression (CDP), upper extremity function (9-Hole Peg Test) and ambulation speed (Timed 25-foot walk).</a:t>
            </a:r>
          </a:p>
          <a:p>
            <a:pPr marL="171450" indent="-171450">
              <a:buFont typeface="Arial" panose="020B0604020202020204" pitchFamily="34" charset="0"/>
              <a:buChar char="•"/>
            </a:pPr>
            <a:r>
              <a:rPr lang="en-CA" dirty="0" err="1"/>
              <a:t>cCDP</a:t>
            </a:r>
            <a:r>
              <a:rPr lang="en-CA" dirty="0"/>
              <a:t> was defined as time to first onset of either CDP, ≥20% worsening on T25FW, or ≥20% worsening on 9HPT sustained for ≥12 or ≥24 weeks.</a:t>
            </a:r>
          </a:p>
          <a:p>
            <a:pPr marL="171450" indent="-171450">
              <a:buFont typeface="Arial" panose="020B0604020202020204" pitchFamily="34" charset="0"/>
              <a:buChar char="•"/>
            </a:pPr>
            <a:r>
              <a:rPr lang="en-CA" dirty="0"/>
              <a:t>N=488 on </a:t>
            </a:r>
            <a:r>
              <a:rPr lang="en-CA" dirty="0" err="1"/>
              <a:t>ocrelizumab</a:t>
            </a:r>
            <a:r>
              <a:rPr lang="en-CA" dirty="0"/>
              <a:t>, n=244 on placebo. </a:t>
            </a:r>
          </a:p>
          <a:p>
            <a:endParaRPr lang="en-CA" dirty="0"/>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27</a:t>
            </a:fld>
            <a:endParaRPr lang="en-CA"/>
          </a:p>
        </p:txBody>
      </p:sp>
    </p:spTree>
    <p:extLst>
      <p:ext uri="{BB962C8B-B14F-4D97-AF65-F5344CB8AC3E}">
        <p14:creationId xmlns:p14="http://schemas.microsoft.com/office/powerpoint/2010/main" val="627190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p>
          <a:p>
            <a:r>
              <a:rPr lang="en-CA" b="1" dirty="0"/>
              <a:t>Efficacy and safety of </a:t>
            </a:r>
            <a:r>
              <a:rPr lang="en-CA" b="1" dirty="0" err="1"/>
              <a:t>siponimod</a:t>
            </a:r>
            <a:r>
              <a:rPr lang="en-CA" b="1" dirty="0"/>
              <a:t> in secondary progressive multiple sclerosis - Results of the placebo controlled, double-blind, Phase III EXPAND study</a:t>
            </a:r>
          </a:p>
          <a:p>
            <a:r>
              <a:rPr lang="en-CA" b="1" dirty="0" err="1"/>
              <a:t>Kappos</a:t>
            </a:r>
            <a:r>
              <a:rPr lang="en-CA" b="1" dirty="0"/>
              <a:t> et al. Abstract 250</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dirty="0"/>
              <a:t>EXPAND is a phase 3, multicentre, randomized, double-blind, parallel-group, placebo-controlled study of </a:t>
            </a:r>
            <a:r>
              <a:rPr lang="en-CA" dirty="0" err="1"/>
              <a:t>siponimod</a:t>
            </a:r>
            <a:r>
              <a:rPr lang="en-CA" dirty="0"/>
              <a:t>, a second-generation sphingosine</a:t>
            </a:r>
            <a:r>
              <a:rPr lang="en-CA" baseline="0" dirty="0"/>
              <a:t> receptor modulator,</a:t>
            </a:r>
            <a:r>
              <a:rPr lang="en-CA" dirty="0"/>
              <a:t> in SPMS..</a:t>
            </a:r>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CA" dirty="0"/>
              <a:t>Additional results</a:t>
            </a:r>
            <a:r>
              <a:rPr lang="en-CA" baseline="0" dirty="0"/>
              <a:t> for secondary endpoints: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dirty="0"/>
              <a:t>Time to 3-month confirmed worsening &gt;20% in T25FW: risk was reduced by 6.2% (NS)</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dirty="0"/>
              <a:t>Change from baseline in T2 lesion volume: mean 79.1% lower change at 12 and 24 months vs. placebo (p&lt;0.0001)</a:t>
            </a:r>
          </a:p>
          <a:p>
            <a:pPr marL="171450" marR="0" lvl="0" indent="-171450" algn="l" defTabSz="914400" rtl="0" eaLnBrk="0" fontAlgn="base" latinLnBrk="0" hangingPunct="0">
              <a:lnSpc>
                <a:spcPct val="100000"/>
              </a:lnSpc>
              <a:spcBef>
                <a:spcPct val="30000"/>
              </a:spcBef>
              <a:spcAft>
                <a:spcPct val="0"/>
              </a:spcAft>
              <a:buClrTx/>
              <a:buSzTx/>
              <a:buFont typeface="Arial" panose="020B0604020202020204" pitchFamily="34" charset="0"/>
              <a:buChar char="•"/>
              <a:tabLst/>
              <a:defRPr/>
            </a:pPr>
            <a:r>
              <a:rPr lang="en-CA" dirty="0"/>
              <a:t>ARR reduced by 55% vs. placebo (p&lt;0.0001).</a:t>
            </a:r>
          </a:p>
          <a:p>
            <a:endParaRPr lang="en-CA" dirty="0"/>
          </a:p>
          <a:p>
            <a:r>
              <a:rPr lang="en-CA" u="sng" dirty="0"/>
              <a:t>Background</a:t>
            </a:r>
          </a:p>
          <a:p>
            <a:r>
              <a:rPr lang="en-CA" b="1" dirty="0" err="1"/>
              <a:t>Siponimod</a:t>
            </a:r>
            <a:r>
              <a:rPr lang="en-CA" b="1" dirty="0"/>
              <a:t> (BAF312) for the treatment of secondary progressive multiple sclerosis (SPMS): baseline characteristics of the EXPAND study population</a:t>
            </a:r>
          </a:p>
          <a:p>
            <a:r>
              <a:rPr lang="en-CA" b="1" dirty="0" err="1"/>
              <a:t>Kappos</a:t>
            </a:r>
            <a:r>
              <a:rPr lang="en-CA" b="1" dirty="0"/>
              <a:t> et al. ECTRIMS 2015; abstract P649</a:t>
            </a:r>
          </a:p>
          <a:p>
            <a:pPr marL="171450" indent="-171450">
              <a:buFont typeface="Arial" panose="020B0604020202020204" pitchFamily="34" charset="0"/>
              <a:buChar char="•"/>
            </a:pPr>
            <a:r>
              <a:rPr lang="en-CA" dirty="0"/>
              <a:t>Inclusion: Patients with initial RRMS followed by progressive increase in disability over at least 6 months with or without occasional relapses, minor remissions, and plateaus; aged 18-60 years; EDSS score 3.0 to 6.5 at screening</a:t>
            </a:r>
          </a:p>
          <a:p>
            <a:pPr marL="171450" indent="-171450">
              <a:buFont typeface="Arial" panose="020B0604020202020204" pitchFamily="34" charset="0"/>
              <a:buChar char="•"/>
            </a:pPr>
            <a:r>
              <a:rPr lang="en-CA" dirty="0"/>
              <a:t>Subjects randomized 2:1 to </a:t>
            </a:r>
            <a:r>
              <a:rPr lang="en-CA" dirty="0" err="1"/>
              <a:t>siponimod</a:t>
            </a:r>
            <a:r>
              <a:rPr lang="en-CA" dirty="0"/>
              <a:t> (6-day dose titration, 0.25 mg increased to 2 mg/day) or placebo</a:t>
            </a:r>
          </a:p>
          <a:p>
            <a:pPr marL="171450" indent="-171450">
              <a:buFont typeface="Arial" panose="020B0604020202020204" pitchFamily="34" charset="0"/>
              <a:buChar char="•"/>
            </a:pPr>
            <a:r>
              <a:rPr lang="en-CA" dirty="0"/>
              <a:t>Primary outcome:</a:t>
            </a:r>
            <a:r>
              <a:rPr lang="en-CA" baseline="0" dirty="0"/>
              <a:t> </a:t>
            </a:r>
            <a:r>
              <a:rPr lang="en-CA" dirty="0"/>
              <a:t>time to 3-month confirmed disability progression on EDSS</a:t>
            </a:r>
          </a:p>
          <a:p>
            <a:pPr marL="171450" indent="-171450">
              <a:buFont typeface="Arial" panose="020B0604020202020204" pitchFamily="34" charset="0"/>
              <a:buChar char="•"/>
            </a:pPr>
            <a:r>
              <a:rPr lang="en-CA" dirty="0"/>
              <a:t>Secondary outcomes: MRI, T25FW, safety.</a:t>
            </a:r>
          </a:p>
          <a:p>
            <a:pPr marL="171450" indent="-171450">
              <a:buFont typeface="Arial" panose="020B0604020202020204" pitchFamily="34" charset="0"/>
              <a:buChar char="•"/>
            </a:pPr>
            <a:r>
              <a:rPr lang="en-CA" dirty="0"/>
              <a:t>Enrolled: n=1510 as of March 2015 (full enrollment n=1651)</a:t>
            </a:r>
          </a:p>
          <a:p>
            <a:pPr marL="171450" indent="-171450">
              <a:buFont typeface="Arial" panose="020B0604020202020204" pitchFamily="34" charset="0"/>
              <a:buChar char="•"/>
            </a:pPr>
            <a:r>
              <a:rPr lang="en-CA" dirty="0"/>
              <a:t>Mean age at baseline: 47.9 years, 60% female. Median duration since MS diagnosis was 11.6 years. Mean time from conversion to SPMS was 2.6 years,</a:t>
            </a:r>
          </a:p>
          <a:p>
            <a:pPr marL="171450" indent="-171450">
              <a:buFont typeface="Arial" panose="020B0604020202020204" pitchFamily="34" charset="0"/>
              <a:buChar char="•"/>
            </a:pPr>
            <a:r>
              <a:rPr lang="en-CA" dirty="0"/>
              <a:t>Mean baseline EDSS: 5.4; 53% with EDSS score of 6.0-6.5.</a:t>
            </a:r>
          </a:p>
          <a:p>
            <a:pPr marL="171450" indent="-171450">
              <a:buFont typeface="Arial" panose="020B0604020202020204" pitchFamily="34" charset="0"/>
              <a:buChar char="•"/>
            </a:pPr>
            <a:r>
              <a:rPr lang="en-CA" dirty="0"/>
              <a:t>34.5% had relapses in the 2 years prior to study start.</a:t>
            </a:r>
          </a:p>
          <a:p>
            <a:endParaRPr lang="en-CA" dirty="0"/>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28</a:t>
            </a:fld>
            <a:endParaRPr lang="en-CA"/>
          </a:p>
        </p:txBody>
      </p:sp>
    </p:spTree>
    <p:extLst>
      <p:ext uri="{BB962C8B-B14F-4D97-AF65-F5344CB8AC3E}">
        <p14:creationId xmlns:p14="http://schemas.microsoft.com/office/powerpoint/2010/main" val="10309972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p>
          <a:p>
            <a:r>
              <a:rPr lang="en-CA" b="1" dirty="0"/>
              <a:t>Therapeutic inertia in multiple sclerosis care: lessons learned from behavioral economics</a:t>
            </a:r>
          </a:p>
          <a:p>
            <a:r>
              <a:rPr lang="en-CA" b="1" dirty="0" err="1"/>
              <a:t>Saposnik</a:t>
            </a:r>
            <a:r>
              <a:rPr lang="en-CA" b="1" dirty="0"/>
              <a:t> et al. Abstract P749</a:t>
            </a:r>
          </a:p>
          <a:p>
            <a:pPr marL="171450" indent="-171450">
              <a:buFont typeface="Arial" panose="020B0604020202020204" pitchFamily="34" charset="0"/>
              <a:buChar char="•"/>
            </a:pPr>
            <a:r>
              <a:rPr lang="en-CA" b="0" dirty="0"/>
              <a:t>Therapeutic inertia (TI) is defined as lack of treatment escalation when there is clinical-radiological evidence of disease progression. </a:t>
            </a:r>
          </a:p>
          <a:p>
            <a:pPr marL="171450" indent="-171450">
              <a:buFont typeface="Arial" panose="020B0604020202020204" pitchFamily="34" charset="0"/>
              <a:buChar char="•"/>
            </a:pPr>
            <a:r>
              <a:rPr lang="en-CA" b="0" dirty="0"/>
              <a:t>A web-based survey of 96 neurologists with expertise in MS in Spain.</a:t>
            </a:r>
          </a:p>
          <a:p>
            <a:pPr marL="171450" indent="-171450">
              <a:buFont typeface="Arial" panose="020B0604020202020204" pitchFamily="34" charset="0"/>
              <a:buChar char="•"/>
            </a:pPr>
            <a:r>
              <a:rPr lang="en-CA" dirty="0"/>
              <a:t>Respondents were presented with 20 case </a:t>
            </a:r>
            <a:r>
              <a:rPr lang="en-CA" b="0" dirty="0"/>
              <a:t>scenarios, and were asked to complete three surveys. Standardized tests were used to measure aversion to risk and ambiguity. Ambiguity aversion is a preference for known risks over unknown risks.</a:t>
            </a:r>
          </a:p>
          <a:p>
            <a:pPr marL="171450" indent="-171450">
              <a:buFont typeface="Arial" panose="020B0604020202020204" pitchFamily="34" charset="0"/>
              <a:buChar char="•"/>
            </a:pPr>
            <a:r>
              <a:rPr lang="en-CA" b="0" dirty="0"/>
              <a:t>TI was present in at least one case scenario in 68.8% of participants. </a:t>
            </a:r>
          </a:p>
          <a:p>
            <a:pPr marL="171450" indent="-171450">
              <a:buFont typeface="Arial" panose="020B0604020202020204" pitchFamily="34" charset="0"/>
              <a:buChar char="•"/>
            </a:pPr>
            <a:r>
              <a:rPr lang="en-CA" b="0" dirty="0"/>
              <a:t>TI was less common (29.2%) if other criteria for clinical worsening were used.</a:t>
            </a:r>
          </a:p>
          <a:p>
            <a:pPr marL="171450" indent="-171450">
              <a:buFont typeface="Arial" panose="020B0604020202020204" pitchFamily="34" charset="0"/>
              <a:buChar char="•"/>
            </a:pPr>
            <a:r>
              <a:rPr lang="en-CA" b="0" dirty="0"/>
              <a:t>TI was less common among MS experts (OR 0.29). </a:t>
            </a:r>
          </a:p>
          <a:p>
            <a:pPr marL="171450" indent="-171450">
              <a:buFont typeface="Arial" panose="020B0604020202020204" pitchFamily="34" charset="0"/>
              <a:buChar char="•"/>
            </a:pPr>
            <a:r>
              <a:rPr lang="en-CA" b="0" dirty="0"/>
              <a:t>Low tolerance to uncertainty was associated with higher prevalence of TI (85.4% vs. 56.4%; adjusted OR 4.48). Aversion to ambiguity was associated with TI (82% vs 52%; adjusted OR 4.2). </a:t>
            </a:r>
          </a:p>
          <a:p>
            <a:endParaRPr lang="en-CA" b="0" dirty="0"/>
          </a:p>
          <a:p>
            <a:endParaRPr lang="en-CA" dirty="0"/>
          </a:p>
          <a:p>
            <a:endParaRPr lang="en-CA" dirty="0"/>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29</a:t>
            </a:fld>
            <a:endParaRPr lang="en-CA"/>
          </a:p>
        </p:txBody>
      </p:sp>
    </p:spTree>
    <p:extLst>
      <p:ext uri="{BB962C8B-B14F-4D97-AF65-F5344CB8AC3E}">
        <p14:creationId xmlns:p14="http://schemas.microsoft.com/office/powerpoint/2010/main" val="26358879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a:t>Notes</a:t>
            </a:r>
          </a:p>
          <a:p>
            <a:r>
              <a:rPr lang="en-CA" b="1" dirty="0"/>
              <a:t>A survey of risk tolerance to multiple sclerosis therapies</a:t>
            </a:r>
          </a:p>
          <a:p>
            <a:r>
              <a:rPr lang="en-CA" b="1" dirty="0"/>
              <a:t>Fox et al. Abstract P1304</a:t>
            </a:r>
          </a:p>
          <a:p>
            <a:pPr marL="171450" indent="-171450">
              <a:buFont typeface="Arial" panose="020B0604020202020204" pitchFamily="34" charset="0"/>
              <a:buChar char="•"/>
            </a:pPr>
            <a:r>
              <a:rPr lang="en-CA" dirty="0"/>
              <a:t>Survey of people with MS registered in the NARCOMS database and recruited through the National MS Society website. </a:t>
            </a:r>
          </a:p>
          <a:p>
            <a:pPr marL="171450" indent="-171450">
              <a:buFont typeface="Arial" panose="020B0604020202020204" pitchFamily="34" charset="0"/>
              <a:buChar char="•"/>
            </a:pPr>
            <a:r>
              <a:rPr lang="en-CA" dirty="0"/>
              <a:t>Standard Gamble method to identify the highest tolerated risk level for a hypothetical therapy that would reduce rate of clinical relapses by 50% and disability by 30%. Starting point was a risk of 1:1000. </a:t>
            </a:r>
          </a:p>
          <a:p>
            <a:pPr marL="171450" indent="-171450">
              <a:buFont typeface="Arial" panose="020B0604020202020204" pitchFamily="34" charset="0"/>
              <a:buChar char="•"/>
            </a:pPr>
            <a:r>
              <a:rPr lang="en-CA" dirty="0"/>
              <a:t>The risk was changed to identify the highest risk tolerated, ranging from “would take regardless of the risk of death” to “no acceptable risk.” </a:t>
            </a:r>
          </a:p>
          <a:p>
            <a:pPr marL="171450" indent="-171450">
              <a:buFont typeface="Arial" panose="020B0604020202020204" pitchFamily="34" charset="0"/>
              <a:buChar char="•"/>
            </a:pPr>
            <a:r>
              <a:rPr lang="en-CA" dirty="0"/>
              <a:t>Risks included skin rash or infection (possibly requiring hospitalization), kidney injury (possibly requiring life-long dialysis), thyroid injury (possibly requiring life-long thyroid medication), liver injury (requiring blood monitoring), and progressive multifocal leukoencephalopathy.</a:t>
            </a:r>
          </a:p>
          <a:p>
            <a:pPr marL="171450" indent="-171450">
              <a:buFont typeface="Arial" panose="020B0604020202020204" pitchFamily="34" charset="0"/>
              <a:buChar char="•"/>
            </a:pPr>
            <a:r>
              <a:rPr lang="en-CA" dirty="0"/>
              <a:t>N=3719; mean age 55.4 years; 78% female; disease duration 16.8 years, 89% had been on a DMT (51% currently on DMT).</a:t>
            </a:r>
          </a:p>
          <a:p>
            <a:pPr marL="171450" indent="-171450">
              <a:buFont typeface="Arial" panose="020B0604020202020204" pitchFamily="34" charset="0"/>
              <a:buChar char="•"/>
            </a:pPr>
            <a:r>
              <a:rPr lang="en-CA" dirty="0"/>
              <a:t>Median risk tolerance for each complication was infection 1:1000; thyroid injury 1:1000; skin rash 1:2000; liver injury 1:10 000; kidney injury 1:1 000 000; and PML 1:1 000 000.</a:t>
            </a:r>
          </a:p>
          <a:p>
            <a:pPr marL="171450" indent="-171450">
              <a:buFont typeface="Arial" panose="020B0604020202020204" pitchFamily="34" charset="0"/>
              <a:buChar char="•"/>
            </a:pPr>
            <a:endParaRPr lang="en-CA" dirty="0"/>
          </a:p>
          <a:p>
            <a:pPr marL="0" indent="0">
              <a:buFont typeface="Arial" panose="020B0604020202020204" pitchFamily="34" charset="0"/>
              <a:buNone/>
            </a:pPr>
            <a:endParaRPr lang="en-CA" sz="1200" dirty="0"/>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30</a:t>
            </a:fld>
            <a:endParaRPr lang="en-CA"/>
          </a:p>
        </p:txBody>
      </p:sp>
    </p:spTree>
    <p:extLst>
      <p:ext uri="{BB962C8B-B14F-4D97-AF65-F5344CB8AC3E}">
        <p14:creationId xmlns:p14="http://schemas.microsoft.com/office/powerpoint/2010/main" val="24527088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t>Notes</a:t>
            </a:r>
          </a:p>
          <a:p>
            <a:r>
              <a:rPr lang="en-CA" sz="1200" b="1" dirty="0"/>
              <a:t>Serum levels of 25-hydroxyvitamin D and risk of multiple sclerosis among women in the Finnish Maternity Cohort</a:t>
            </a:r>
          </a:p>
          <a:p>
            <a:r>
              <a:rPr lang="en-CA" sz="1200" b="1" dirty="0" err="1"/>
              <a:t>Munger</a:t>
            </a:r>
            <a:r>
              <a:rPr lang="en-CA" sz="1200" b="1" dirty="0"/>
              <a:t> et al. Abstract 199</a:t>
            </a:r>
          </a:p>
          <a:p>
            <a:pPr marL="171450" indent="-171450">
              <a:buFont typeface="Arial" panose="020B0604020202020204" pitchFamily="34" charset="0"/>
              <a:buChar char="•"/>
            </a:pPr>
            <a:r>
              <a:rPr lang="en-CA" sz="1200" dirty="0"/>
              <a:t>Serum samples have been routinely collected in early pregnancy since 1983 in Finland.</a:t>
            </a:r>
          </a:p>
          <a:p>
            <a:pPr marL="171450" indent="-171450">
              <a:buFont typeface="Arial" panose="020B0604020202020204" pitchFamily="34" charset="0"/>
              <a:buChar char="•"/>
            </a:pPr>
            <a:r>
              <a:rPr lang="en-CA" sz="1200" dirty="0"/>
              <a:t>1247 women identified as having developed MS in the period 1983-2009</a:t>
            </a:r>
          </a:p>
          <a:p>
            <a:pPr marL="171450" indent="-171450">
              <a:buFont typeface="Arial" panose="020B0604020202020204" pitchFamily="34" charset="0"/>
              <a:buChar char="•"/>
            </a:pPr>
            <a:r>
              <a:rPr lang="en-CA" sz="1200" dirty="0"/>
              <a:t>Serum samples were collected on average</a:t>
            </a:r>
            <a:r>
              <a:rPr lang="en-CA" sz="1200" baseline="0" dirty="0"/>
              <a:t> 13 years before diagnosis</a:t>
            </a:r>
          </a:p>
          <a:p>
            <a:pPr marL="171450" indent="-171450">
              <a:buFont typeface="Arial" panose="020B0604020202020204" pitchFamily="34" charset="0"/>
              <a:buChar char="•"/>
            </a:pPr>
            <a:r>
              <a:rPr lang="en-CA" sz="1200" baseline="0" dirty="0"/>
              <a:t>57% of women later diagnosed with MS and 52% of controls had low serum vitamin D levels</a:t>
            </a:r>
          </a:p>
          <a:p>
            <a:pPr marL="171450" indent="-171450">
              <a:buFont typeface="Arial" panose="020B0604020202020204" pitchFamily="34" charset="0"/>
              <a:buChar char="•"/>
            </a:pPr>
            <a:r>
              <a:rPr lang="en-CA" sz="1200" baseline="0" dirty="0"/>
              <a:t>A 50 ng/L increase In 25(OH)D levels was associated with a 37% decreased risk of MS, p=0.003.</a:t>
            </a:r>
          </a:p>
          <a:p>
            <a:pPr marL="171450" indent="-171450">
              <a:buFont typeface="Arial" panose="020B0604020202020204" pitchFamily="34" charset="0"/>
              <a:buChar char="•"/>
            </a:pPr>
            <a:r>
              <a:rPr lang="en-CA" sz="1200" baseline="0" dirty="0"/>
              <a:t>Women with 25(OH)D levels &lt; 30 ng/L had a 23% increased risk of MS vs women with 30-50 ng/L, and a 48% higher risk compared to women with 25(OH)D levels &gt;50 ng/L.</a:t>
            </a:r>
          </a:p>
          <a:p>
            <a:pPr marL="171450" indent="-171450">
              <a:buFont typeface="Arial" panose="020B0604020202020204" pitchFamily="34" charset="0"/>
              <a:buChar char="•"/>
            </a:pPr>
            <a:endParaRPr lang="en-CA" sz="1200" baseline="0" dirty="0"/>
          </a:p>
          <a:p>
            <a:pPr marL="0" indent="0">
              <a:buFont typeface="Arial" panose="020B0604020202020204" pitchFamily="34" charset="0"/>
              <a:buNone/>
            </a:pPr>
            <a:r>
              <a:rPr lang="en-CA" sz="1200" b="1" baseline="0" dirty="0"/>
              <a:t>Historical but not current vitamin D and sun parameters are associated with a more favourable multiple sclerosis clinical course: data from the </a:t>
            </a:r>
            <a:r>
              <a:rPr lang="en-CA" sz="1200" b="1" baseline="0" dirty="0" err="1"/>
              <a:t>Ausimmune</a:t>
            </a:r>
            <a:r>
              <a:rPr lang="en-CA" sz="1200" b="1" baseline="0" dirty="0"/>
              <a:t> Longitudinal Study at 5 years</a:t>
            </a:r>
          </a:p>
          <a:p>
            <a:pPr marL="0" indent="0">
              <a:buFont typeface="Arial" panose="020B0604020202020204" pitchFamily="34" charset="0"/>
              <a:buNone/>
            </a:pPr>
            <a:r>
              <a:rPr lang="en-CA" sz="1200" b="1" baseline="0" dirty="0"/>
              <a:t>Simpson et al. Poster P312</a:t>
            </a:r>
          </a:p>
          <a:p>
            <a:pPr marL="171450" indent="-171450">
              <a:buFont typeface="Arial" panose="020B0604020202020204" pitchFamily="34" charset="0"/>
              <a:buChar char="•"/>
            </a:pPr>
            <a:r>
              <a:rPr lang="en-CA" sz="1200" baseline="0" dirty="0"/>
              <a:t>Cohort of 279 patients from the </a:t>
            </a:r>
            <a:r>
              <a:rPr lang="en-CA" sz="1200" baseline="0" dirty="0" err="1"/>
              <a:t>Ausimmune</a:t>
            </a:r>
            <a:r>
              <a:rPr lang="en-CA" sz="1200" baseline="0" dirty="0"/>
              <a:t> study with a first clinical demyelinating event</a:t>
            </a:r>
          </a:p>
          <a:p>
            <a:pPr marL="171450" indent="-171450">
              <a:buFont typeface="Arial" panose="020B0604020202020204" pitchFamily="34" charset="0"/>
              <a:buChar char="•"/>
            </a:pPr>
            <a:r>
              <a:rPr lang="en-CA" sz="1200" baseline="0" dirty="0"/>
              <a:t>At 5 years, 202/279 had developed CDMS</a:t>
            </a:r>
          </a:p>
          <a:p>
            <a:pPr marL="171450" indent="-171450">
              <a:buFont typeface="Arial" panose="020B0604020202020204" pitchFamily="34" charset="0"/>
              <a:buChar char="•"/>
            </a:pPr>
            <a:r>
              <a:rPr lang="en-CA" sz="1200" baseline="0" dirty="0"/>
              <a:t>Neither baseline or longitudinal 25(OH)D levels were associated with CDMS or relapses.</a:t>
            </a:r>
          </a:p>
          <a:p>
            <a:pPr marL="171450" indent="-171450">
              <a:buFont typeface="Arial" panose="020B0604020202020204" pitchFamily="34" charset="0"/>
              <a:buChar char="•"/>
            </a:pPr>
            <a:r>
              <a:rPr lang="en-CA" sz="1200" baseline="0" dirty="0"/>
              <a:t>However, historical sun exposure was inversely related to CDMS and relapse. </a:t>
            </a:r>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4</a:t>
            </a:fld>
            <a:endParaRPr lang="en-CA"/>
          </a:p>
        </p:txBody>
      </p:sp>
    </p:spTree>
    <p:extLst>
      <p:ext uri="{BB962C8B-B14F-4D97-AF65-F5344CB8AC3E}">
        <p14:creationId xmlns:p14="http://schemas.microsoft.com/office/powerpoint/2010/main" val="135182698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p:spPr>
        <p:txBody>
          <a:bodyPr/>
          <a:lstStyle/>
          <a:p>
            <a:fld id="{348FBF40-27CB-4BCD-98D9-2F81D592B8E1}" type="slidenum">
              <a:rPr lang="en-CA" smtClean="0"/>
              <a:pPr/>
              <a:t>31</a:t>
            </a:fld>
            <a:endParaRPr lang="en-CA"/>
          </a:p>
        </p:txBody>
      </p:sp>
      <p:sp>
        <p:nvSpPr>
          <p:cNvPr id="52227" name="Rectangle 2"/>
          <p:cNvSpPr>
            <a:spLocks noGrp="1" noRot="1" noChangeAspect="1" noChangeArrowheads="1" noTextEdit="1"/>
          </p:cNvSpPr>
          <p:nvPr>
            <p:ph type="sldImg"/>
          </p:nvPr>
        </p:nvSpPr>
        <p:spPr>
          <a:xfrm>
            <a:off x="381000" y="685800"/>
            <a:ext cx="6096000" cy="3429000"/>
          </a:xfrm>
          <a:ln/>
        </p:spPr>
      </p:sp>
      <p:sp>
        <p:nvSpPr>
          <p:cNvPr id="5222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1244229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t>Notes</a:t>
            </a:r>
          </a:p>
          <a:p>
            <a:r>
              <a:rPr lang="en-CA" sz="1200" b="1" dirty="0"/>
              <a:t>High dose cholecalciferol (vitamin</a:t>
            </a:r>
            <a:r>
              <a:rPr lang="en-CA" sz="1200" b="1" baseline="0" dirty="0"/>
              <a:t> D3) oil as add-on therapy in subjects with relapsing-remitting multiple sclerosis receiving subcutaneous interferon-beta-1a</a:t>
            </a:r>
          </a:p>
          <a:p>
            <a:r>
              <a:rPr lang="en-CA" sz="1200" b="1" baseline="0" dirty="0"/>
              <a:t>Smolders et al. Abstract 166</a:t>
            </a:r>
          </a:p>
          <a:p>
            <a:endParaRPr lang="en-CA" sz="1200" baseline="0" dirty="0"/>
          </a:p>
          <a:p>
            <a:pPr marL="171450" indent="-171450">
              <a:buFont typeface="Arial" panose="020B0604020202020204" pitchFamily="34" charset="0"/>
              <a:buChar char="•"/>
            </a:pPr>
            <a:r>
              <a:rPr lang="en-CA" sz="1200" dirty="0"/>
              <a:t>SOLAR study is the largest randomized, controlled trial of vitamin D3 add-on therapy in MS</a:t>
            </a:r>
          </a:p>
          <a:p>
            <a:pPr marL="171450" indent="-171450">
              <a:buFont typeface="Arial" panose="020B0604020202020204" pitchFamily="34" charset="0"/>
              <a:buChar char="•"/>
            </a:pPr>
            <a:r>
              <a:rPr lang="en-CA" sz="1200" dirty="0"/>
              <a:t>Subjects</a:t>
            </a:r>
            <a:r>
              <a:rPr lang="en-CA" sz="1200" baseline="0" dirty="0"/>
              <a:t> on interferon</a:t>
            </a:r>
            <a:r>
              <a:rPr lang="el-GR" sz="1200" baseline="0" dirty="0"/>
              <a:t>β</a:t>
            </a:r>
            <a:r>
              <a:rPr lang="en-CA" sz="1200" baseline="0" dirty="0"/>
              <a:t>-1a 44 µg (for 3-18 </a:t>
            </a:r>
            <a:r>
              <a:rPr lang="en-CA" sz="1200" baseline="0" dirty="0" err="1"/>
              <a:t>mnoths</a:t>
            </a:r>
            <a:r>
              <a:rPr lang="en-CA" sz="1200" baseline="0" dirty="0"/>
              <a:t>) received daily oral vitamin D oil 14,000 IU (350 µg) or placebo for 48 weeks. All subjects had serum 25(OH)D level &lt;150 </a:t>
            </a:r>
            <a:r>
              <a:rPr lang="en-CA" sz="1200" baseline="0" dirty="0" err="1"/>
              <a:t>nmol</a:t>
            </a:r>
            <a:r>
              <a:rPr lang="en-CA" sz="1200" baseline="0" dirty="0"/>
              <a:t>/L at baseline. Mean age was 34 years.</a:t>
            </a:r>
          </a:p>
          <a:p>
            <a:pPr marL="171450" indent="-171450">
              <a:buFont typeface="Arial" panose="020B0604020202020204" pitchFamily="34" charset="0"/>
              <a:buChar char="•"/>
            </a:pPr>
            <a:r>
              <a:rPr lang="en-CA" sz="1200" baseline="0" dirty="0"/>
              <a:t>The primary endpoint was no evidence of disease activity (NEDA) rate, defined as no relapses, no EDSS progression and no combined unique active lesions</a:t>
            </a:r>
          </a:p>
          <a:p>
            <a:pPr marL="171450" indent="-171450">
              <a:buFont typeface="Arial" panose="020B0604020202020204" pitchFamily="34" charset="0"/>
              <a:buChar char="•"/>
            </a:pPr>
            <a:r>
              <a:rPr lang="en-CA" sz="1200" baseline="0" dirty="0"/>
              <a:t>No significant difference in NEDA rate at 48 weeks (37.2% vs. 35.3%)</a:t>
            </a:r>
          </a:p>
          <a:p>
            <a:pPr marL="171450" indent="-171450">
              <a:buFont typeface="Arial" panose="020B0604020202020204" pitchFamily="34" charset="0"/>
              <a:buChar char="•"/>
            </a:pPr>
            <a:r>
              <a:rPr lang="en-CA" sz="1200" baseline="0" dirty="0"/>
              <a:t>No difference in mean ARR (0.28 vs. 0.41; 30% lower) or % of subjects free of any EDSS progression (71.7% vs. 75.0%)</a:t>
            </a:r>
          </a:p>
          <a:p>
            <a:pPr marL="171450" indent="-171450">
              <a:buFont typeface="Arial" panose="020B0604020202020204" pitchFamily="34" charset="0"/>
              <a:buChar char="•"/>
            </a:pPr>
            <a:r>
              <a:rPr lang="en-CA" sz="1200" baseline="0" dirty="0"/>
              <a:t>Significant reduction in CUA lesions with vitamin D add-on therapy</a:t>
            </a:r>
          </a:p>
          <a:p>
            <a:pPr marL="171450" indent="-171450">
              <a:buFont typeface="Arial" panose="020B0604020202020204" pitchFamily="34" charset="0"/>
              <a:buChar char="•"/>
            </a:pPr>
            <a:r>
              <a:rPr lang="en-CA" sz="1200" baseline="0" dirty="0"/>
              <a:t>Proportion of subjects free of new T1 </a:t>
            </a:r>
            <a:r>
              <a:rPr lang="en-CA" sz="1200" baseline="0" dirty="0" err="1"/>
              <a:t>hypointense</a:t>
            </a:r>
            <a:r>
              <a:rPr lang="en-CA" sz="1200" baseline="0" dirty="0"/>
              <a:t> lesions was significantly higher (85.7% vs. 46.8%, p=0.006) in the subgroup aged 18-30 years; results were not significant for the full cohort </a:t>
            </a:r>
            <a:endParaRPr lang="en-CA" sz="1200" dirty="0"/>
          </a:p>
          <a:p>
            <a:endParaRPr lang="en-CA" dirty="0"/>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5</a:t>
            </a:fld>
            <a:endParaRPr lang="en-CA"/>
          </a:p>
        </p:txBody>
      </p:sp>
    </p:spTree>
    <p:extLst>
      <p:ext uri="{BB962C8B-B14F-4D97-AF65-F5344CB8AC3E}">
        <p14:creationId xmlns:p14="http://schemas.microsoft.com/office/powerpoint/2010/main" val="17731511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t>Notes</a:t>
            </a:r>
          </a:p>
          <a:p>
            <a:r>
              <a:rPr lang="en-CA" sz="1200" b="1" dirty="0"/>
              <a:t>Adolescent exposure to passive smoking is associated with an increased risk of multiple sclerosis</a:t>
            </a:r>
          </a:p>
          <a:p>
            <a:r>
              <a:rPr lang="en-CA" sz="1200" b="1" dirty="0" err="1"/>
              <a:t>Oturai</a:t>
            </a:r>
            <a:r>
              <a:rPr lang="en-CA" sz="1200" b="1" dirty="0"/>
              <a:t> et al. Poster P850</a:t>
            </a:r>
          </a:p>
          <a:p>
            <a:pPr marL="171450" indent="-171450">
              <a:buFont typeface="Arial" panose="020B0604020202020204" pitchFamily="34" charset="0"/>
              <a:buChar char="•"/>
            </a:pPr>
            <a:r>
              <a:rPr lang="en-CA" sz="1200" dirty="0"/>
              <a:t>Survey</a:t>
            </a:r>
            <a:r>
              <a:rPr lang="en-CA" sz="1200" baseline="0" dirty="0"/>
              <a:t> data from 616 MS patients and 2587 controls in Denmark</a:t>
            </a:r>
          </a:p>
          <a:p>
            <a:pPr marL="171450" indent="-171450">
              <a:buFont typeface="Arial" panose="020B0604020202020204" pitchFamily="34" charset="0"/>
              <a:buChar char="•"/>
            </a:pPr>
            <a:r>
              <a:rPr lang="en-CA" sz="1200" baseline="0" dirty="0"/>
              <a:t>Exposure to second-hand smoke during adolescence was associated with an increased risk of developing MS (OR 1.34)</a:t>
            </a:r>
          </a:p>
          <a:p>
            <a:pPr marL="171450" indent="-171450">
              <a:buFont typeface="Arial" panose="020B0604020202020204" pitchFamily="34" charset="0"/>
              <a:buChar char="•"/>
            </a:pPr>
            <a:r>
              <a:rPr lang="en-CA" sz="1200" baseline="0" dirty="0"/>
              <a:t>MS risk was increased (OR 1.02) for every additional year of exposure to second-hand smoke.</a:t>
            </a:r>
          </a:p>
          <a:p>
            <a:pPr marL="0" indent="0">
              <a:buFont typeface="Arial" panose="020B0604020202020204" pitchFamily="34" charset="0"/>
              <a:buNone/>
            </a:pPr>
            <a:endParaRPr lang="en-CA" sz="1200" baseline="0" dirty="0"/>
          </a:p>
          <a:p>
            <a:pPr marL="0" indent="0">
              <a:buFont typeface="Arial" panose="020B0604020202020204" pitchFamily="34" charset="0"/>
              <a:buNone/>
            </a:pPr>
            <a:r>
              <a:rPr lang="en-CA" sz="1200" dirty="0"/>
              <a:t>Alcohol consumption</a:t>
            </a:r>
            <a:r>
              <a:rPr lang="en-CA" sz="1200" baseline="0" dirty="0"/>
              <a:t> in adolescence is associated with a lower risk of developing multiple sclerosis in women</a:t>
            </a:r>
          </a:p>
          <a:p>
            <a:pPr marL="0" indent="0">
              <a:buFont typeface="Arial" panose="020B0604020202020204" pitchFamily="34" charset="0"/>
              <a:buNone/>
            </a:pPr>
            <a:r>
              <a:rPr lang="en-CA" sz="1200" baseline="0" dirty="0"/>
              <a:t>Andersen et al. Poster P852</a:t>
            </a:r>
          </a:p>
          <a:p>
            <a:pPr marL="171450" indent="-171450">
              <a:buFont typeface="Arial" panose="020B0604020202020204" pitchFamily="34" charset="0"/>
              <a:buChar char="•"/>
            </a:pPr>
            <a:r>
              <a:rPr lang="en-CA" sz="1200" baseline="0" dirty="0"/>
              <a:t>Case-control study of 1824 cases and 4685 controls in Denmark</a:t>
            </a:r>
          </a:p>
          <a:p>
            <a:pPr marL="171450" indent="-171450">
              <a:buFont typeface="Arial" panose="020B0604020202020204" pitchFamily="34" charset="0"/>
              <a:buChar char="•"/>
            </a:pPr>
            <a:r>
              <a:rPr lang="en-CA" sz="1200" baseline="0" dirty="0"/>
              <a:t>Alcohol consumption recommendations in Denmark: &lt; 7 units/week for women</a:t>
            </a:r>
          </a:p>
          <a:p>
            <a:pPr marL="171450" indent="-171450">
              <a:buFont typeface="Arial" panose="020B0604020202020204" pitchFamily="34" charset="0"/>
              <a:buChar char="•"/>
            </a:pPr>
            <a:r>
              <a:rPr lang="en-CA" sz="1200" dirty="0"/>
              <a:t>Study investigated the risk of MS in subjects with alcohol</a:t>
            </a:r>
            <a:r>
              <a:rPr lang="en-CA" sz="1200" baseline="0" dirty="0"/>
              <a:t> consumption above and below recommendations at ages 15 and 19 years</a:t>
            </a:r>
          </a:p>
          <a:p>
            <a:pPr marL="171450" indent="-171450">
              <a:buFont typeface="Arial" panose="020B0604020202020204" pitchFamily="34" charset="0"/>
              <a:buChar char="•"/>
            </a:pPr>
            <a:r>
              <a:rPr lang="en-CA" sz="1200" dirty="0"/>
              <a:t>Significant inverse relationship between higher alcohol consumption (&gt;7 units/week) and MS risk (OR 0.76)</a:t>
            </a:r>
          </a:p>
          <a:p>
            <a:endParaRPr lang="en-CA" sz="1200" dirty="0"/>
          </a:p>
          <a:p>
            <a:endParaRPr lang="en-CA" dirty="0"/>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6</a:t>
            </a:fld>
            <a:endParaRPr lang="en-CA"/>
          </a:p>
        </p:txBody>
      </p:sp>
    </p:spTree>
    <p:extLst>
      <p:ext uri="{BB962C8B-B14F-4D97-AF65-F5344CB8AC3E}">
        <p14:creationId xmlns:p14="http://schemas.microsoft.com/office/powerpoint/2010/main" val="38590378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t>Notes</a:t>
            </a:r>
          </a:p>
          <a:p>
            <a:r>
              <a:rPr lang="en-CA" sz="1200" b="1" dirty="0" err="1"/>
              <a:t>MSBase</a:t>
            </a:r>
            <a:r>
              <a:rPr lang="en-CA" sz="1200" b="1" dirty="0"/>
              <a:t>: studies to date and future prospects</a:t>
            </a:r>
          </a:p>
          <a:p>
            <a:r>
              <a:rPr lang="en-CA" sz="1200" b="1" dirty="0"/>
              <a:t>H. </a:t>
            </a:r>
            <a:r>
              <a:rPr lang="en-CA" sz="1200" b="1" dirty="0" err="1"/>
              <a:t>Butzkueven</a:t>
            </a:r>
            <a:endParaRPr lang="en-CA" sz="1200" b="1" dirty="0"/>
          </a:p>
          <a:p>
            <a:pPr marL="0" indent="0">
              <a:buFont typeface="Arial" panose="020B0604020202020204" pitchFamily="34" charset="0"/>
              <a:buNone/>
            </a:pPr>
            <a:r>
              <a:rPr lang="en-CA" sz="1200" dirty="0"/>
              <a:t>Published </a:t>
            </a:r>
            <a:r>
              <a:rPr lang="en-CA" sz="1200" dirty="0" err="1"/>
              <a:t>MSBase</a:t>
            </a:r>
            <a:r>
              <a:rPr lang="en-CA" sz="1200" baseline="0" dirty="0"/>
              <a:t> studies on the latitude effect:</a:t>
            </a:r>
          </a:p>
          <a:p>
            <a:pPr marL="171450" indent="-171450">
              <a:buFont typeface="Arial" panose="020B0604020202020204" pitchFamily="34" charset="0"/>
              <a:buChar char="•"/>
            </a:pPr>
            <a:r>
              <a:rPr lang="en-CA" sz="1200" baseline="0" dirty="0" err="1"/>
              <a:t>Trojano</a:t>
            </a:r>
            <a:r>
              <a:rPr lang="en-CA" sz="1200" baseline="0" dirty="0"/>
              <a:t> et al. Geographical variations in sex ratio trends over time in multiple sclerosis. </a:t>
            </a:r>
            <a:r>
              <a:rPr lang="en-CA" sz="1200" i="1" baseline="0" dirty="0" err="1"/>
              <a:t>PLoS</a:t>
            </a:r>
            <a:r>
              <a:rPr lang="en-CA" sz="1200" i="1" baseline="0" dirty="0"/>
              <a:t> One </a:t>
            </a:r>
            <a:r>
              <a:rPr lang="en-CA" sz="1200" baseline="0" dirty="0"/>
              <a:t>2012;7:e48078.</a:t>
            </a:r>
          </a:p>
          <a:p>
            <a:pPr marL="171450" indent="-171450">
              <a:buFont typeface="Arial" panose="020B0604020202020204" pitchFamily="34" charset="0"/>
              <a:buChar char="•"/>
            </a:pPr>
            <a:r>
              <a:rPr lang="en-CA" sz="1200" baseline="0" dirty="0" err="1"/>
              <a:t>Lechner</a:t>
            </a:r>
            <a:r>
              <a:rPr lang="en-CA" sz="1200" baseline="0" dirty="0"/>
              <a:t>-Scott et al. The frequency of CSF </a:t>
            </a:r>
            <a:r>
              <a:rPr lang="en-CA" sz="1200" baseline="0" dirty="0" err="1"/>
              <a:t>oligoclonal</a:t>
            </a:r>
            <a:r>
              <a:rPr lang="en-CA" sz="1200" baseline="0" dirty="0"/>
              <a:t> banding in multiple sclerosis increases with latitude. </a:t>
            </a:r>
            <a:r>
              <a:rPr lang="en-CA" sz="1200" i="1" baseline="0" dirty="0" err="1"/>
              <a:t>Mult</a:t>
            </a:r>
            <a:r>
              <a:rPr lang="en-CA" sz="1200" i="1" baseline="0" dirty="0"/>
              <a:t> </a:t>
            </a:r>
            <a:r>
              <a:rPr lang="en-CA" sz="1200" i="1" baseline="0" dirty="0" err="1"/>
              <a:t>Scler</a:t>
            </a:r>
            <a:r>
              <a:rPr lang="en-CA" sz="1200" i="1" baseline="0" dirty="0"/>
              <a:t> </a:t>
            </a:r>
            <a:r>
              <a:rPr lang="en-CA" sz="1200" baseline="0" dirty="0"/>
              <a:t>2012;18:974-82.</a:t>
            </a:r>
          </a:p>
          <a:p>
            <a:pPr marL="171450" indent="-171450">
              <a:buFont typeface="Arial" panose="020B0604020202020204" pitchFamily="34" charset="0"/>
              <a:buChar char="•"/>
            </a:pPr>
            <a:r>
              <a:rPr lang="en-CA" sz="1200" baseline="0" dirty="0"/>
              <a:t>Spelman et al. Seasonal variation of relapse rate in multiple sclerosis is latitude dependent. </a:t>
            </a:r>
            <a:r>
              <a:rPr lang="en-CA" sz="1200" i="1" baseline="0" dirty="0"/>
              <a:t>Ann </a:t>
            </a:r>
            <a:r>
              <a:rPr lang="en-CA" sz="1200" i="1" baseline="0" dirty="0" err="1"/>
              <a:t>Neurol</a:t>
            </a:r>
            <a:r>
              <a:rPr lang="en-CA" sz="1200" i="1" baseline="0" dirty="0"/>
              <a:t> </a:t>
            </a:r>
            <a:r>
              <a:rPr lang="en-CA" sz="1200" baseline="0" dirty="0"/>
              <a:t>2014;76:880-90.</a:t>
            </a:r>
          </a:p>
          <a:p>
            <a:pPr marL="171450" indent="-171450">
              <a:buFont typeface="Arial" panose="020B0604020202020204" pitchFamily="34" charset="0"/>
              <a:buChar char="•"/>
            </a:pPr>
            <a:endParaRPr lang="en-CA" sz="1200" baseline="0" dirty="0"/>
          </a:p>
          <a:p>
            <a:pPr marL="0" indent="0">
              <a:buFont typeface="Arial" panose="020B0604020202020204" pitchFamily="34" charset="0"/>
              <a:buNone/>
            </a:pPr>
            <a:r>
              <a:rPr lang="en-CA" sz="1200" dirty="0"/>
              <a:t>Tao et al. Latitude significantly predicts an earlier age of disease onset in multiple sclerosis. ECTRIMS 2016; abstract P769.</a:t>
            </a:r>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7</a:t>
            </a:fld>
            <a:endParaRPr lang="en-CA"/>
          </a:p>
        </p:txBody>
      </p:sp>
    </p:spTree>
    <p:extLst>
      <p:ext uri="{BB962C8B-B14F-4D97-AF65-F5344CB8AC3E}">
        <p14:creationId xmlns:p14="http://schemas.microsoft.com/office/powerpoint/2010/main" val="37015881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t>Notes</a:t>
            </a:r>
          </a:p>
          <a:p>
            <a:r>
              <a:rPr lang="en-CA" sz="1200" b="1" dirty="0"/>
              <a:t>Differential androgenic effects on inflammatory and neurodegenerative processes in </a:t>
            </a:r>
            <a:r>
              <a:rPr lang="en-CA" sz="1200" b="1" dirty="0" err="1"/>
              <a:t>neuroinflammation</a:t>
            </a:r>
            <a:endParaRPr lang="en-CA" sz="1200" b="1" dirty="0"/>
          </a:p>
          <a:p>
            <a:r>
              <a:rPr lang="en-CA" sz="1200" b="1" dirty="0"/>
              <a:t>David C et al. Poster P858</a:t>
            </a:r>
          </a:p>
          <a:p>
            <a:endParaRPr lang="en-CA" sz="1200" dirty="0"/>
          </a:p>
          <a:p>
            <a:r>
              <a:rPr lang="en-CA" sz="1200" dirty="0"/>
              <a:t>Timed hormonal treatments were administered to MOG-induced EAE mice. Different</a:t>
            </a:r>
            <a:r>
              <a:rPr lang="en-CA" sz="1200" baseline="0" dirty="0"/>
              <a:t> effects were seen depending on the timing of hormone administration.</a:t>
            </a:r>
          </a:p>
          <a:p>
            <a:r>
              <a:rPr lang="en-CA" sz="1200" baseline="0" dirty="0"/>
              <a:t>Testosterone (T) + </a:t>
            </a:r>
            <a:r>
              <a:rPr lang="en-CA" sz="1200" baseline="0" dirty="0" err="1"/>
              <a:t>fadrozole</a:t>
            </a:r>
            <a:r>
              <a:rPr lang="en-CA" sz="1200" baseline="0" dirty="0"/>
              <a:t> (FAD), an aromatase inhibitor, ameliorated the disease course when administered on day 1 of immunization.</a:t>
            </a:r>
          </a:p>
          <a:p>
            <a:r>
              <a:rPr lang="en-CA" sz="1200" baseline="0" dirty="0"/>
              <a:t>However, when administered later on, T + FAD exacerbated the chronic disease course.</a:t>
            </a:r>
          </a:p>
          <a:p>
            <a:endParaRPr lang="en-CA" sz="1200" baseline="0" dirty="0"/>
          </a:p>
          <a:p>
            <a:r>
              <a:rPr lang="en-CA" sz="1200" baseline="0" dirty="0"/>
              <a:t>Slide: </a:t>
            </a:r>
          </a:p>
          <a:p>
            <a:r>
              <a:rPr lang="en-CA" sz="1200" baseline="0" dirty="0"/>
              <a:t>(Left) T and T + FAD administered later on significantly increased demyelination in spinal cord white matter and (right) decreased relative axonal density.</a:t>
            </a:r>
            <a:endParaRPr lang="en-CA" sz="1200" dirty="0"/>
          </a:p>
          <a:p>
            <a:endParaRPr lang="en-CA" sz="1200" dirty="0"/>
          </a:p>
          <a:p>
            <a:endParaRPr lang="en-CA" sz="1200" dirty="0"/>
          </a:p>
          <a:p>
            <a:endParaRPr lang="en-CA" dirty="0"/>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8</a:t>
            </a:fld>
            <a:endParaRPr lang="en-CA"/>
          </a:p>
        </p:txBody>
      </p:sp>
    </p:spTree>
    <p:extLst>
      <p:ext uri="{BB962C8B-B14F-4D97-AF65-F5344CB8AC3E}">
        <p14:creationId xmlns:p14="http://schemas.microsoft.com/office/powerpoint/2010/main" val="6271906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t>Notes</a:t>
            </a:r>
          </a:p>
          <a:p>
            <a:r>
              <a:rPr lang="en-CA" sz="1200" b="1" dirty="0"/>
              <a:t>Oral contraceptive use</a:t>
            </a:r>
          </a:p>
          <a:p>
            <a:pPr marL="171450" indent="-171450">
              <a:buFont typeface="Arial" panose="020B0604020202020204" pitchFamily="34" charset="0"/>
              <a:buChar char="•"/>
            </a:pPr>
            <a:r>
              <a:rPr lang="en-CA" sz="1200" dirty="0"/>
              <a:t>Analysis of 179 patients in the CLIMB cohort receiving an injectable DMT. OC use was classified as past, current or never. </a:t>
            </a:r>
          </a:p>
          <a:p>
            <a:pPr marL="171450" indent="-171450">
              <a:buFont typeface="Arial" panose="020B0604020202020204" pitchFamily="34" charset="0"/>
              <a:buChar char="•"/>
            </a:pPr>
            <a:r>
              <a:rPr lang="en-CA" sz="1200" dirty="0"/>
              <a:t>Mean age was 40.3 years (past), 31.6 years (current) and 38.1 years (never). Mean disease duration was 1.3 years for all groups. Median baseline EDSS was 1.0 for all groups.</a:t>
            </a:r>
          </a:p>
          <a:p>
            <a:pPr marL="171450" indent="-171450">
              <a:buFont typeface="Arial" panose="020B0604020202020204" pitchFamily="34" charset="0"/>
              <a:buChar char="•"/>
            </a:pPr>
            <a:r>
              <a:rPr lang="en-CA" sz="1200" dirty="0"/>
              <a:t>Annualized relapse rate (ARR) was lower among past OC users compared to never OC users (0.27 vs. 0.46, p=0.020). ARR was lower in current vs. never OC users  (0.43 vs 0.46, p=0.75), differences were not</a:t>
            </a:r>
            <a:r>
              <a:rPr lang="en-CA" sz="1200" baseline="0" dirty="0"/>
              <a:t> significant</a:t>
            </a:r>
            <a:r>
              <a:rPr lang="en-CA" sz="1200" dirty="0"/>
              <a:t>.</a:t>
            </a:r>
          </a:p>
          <a:p>
            <a:pPr marL="171450" indent="-171450">
              <a:buFont typeface="Arial" panose="020B0604020202020204" pitchFamily="34" charset="0"/>
              <a:buChar char="•"/>
            </a:pPr>
            <a:r>
              <a:rPr lang="en-CA" sz="1200" dirty="0"/>
              <a:t>Current or past OC use was associated with a trend to a lower risk of reaching a higher EDSS score.</a:t>
            </a:r>
          </a:p>
          <a:p>
            <a:endParaRPr lang="en-CA" sz="1200" dirty="0"/>
          </a:p>
          <a:p>
            <a:r>
              <a:rPr lang="en-CA" sz="1200" b="1" dirty="0"/>
              <a:t>Ovarian age</a:t>
            </a:r>
          </a:p>
          <a:p>
            <a:pPr marL="171450" indent="-171450">
              <a:buFont typeface="Arial" panose="020B0604020202020204" pitchFamily="34" charset="0"/>
              <a:buChar char="•"/>
            </a:pPr>
            <a:r>
              <a:rPr lang="en-CA" sz="1200" dirty="0"/>
              <a:t>10-year</a:t>
            </a:r>
            <a:r>
              <a:rPr lang="en-CA" sz="1200" baseline="0" dirty="0"/>
              <a:t> follow-up of women with MS and healthy controls</a:t>
            </a:r>
          </a:p>
          <a:p>
            <a:pPr marL="171450" indent="-171450">
              <a:buFont typeface="Arial" panose="020B0604020202020204" pitchFamily="34" charset="0"/>
              <a:buChar char="•"/>
            </a:pPr>
            <a:r>
              <a:rPr lang="en-CA" sz="1200" baseline="0" dirty="0"/>
              <a:t>Levels of anti-</a:t>
            </a:r>
            <a:r>
              <a:rPr lang="en-CA" sz="1200" baseline="0" dirty="0" err="1"/>
              <a:t>Mullerian</a:t>
            </a:r>
            <a:r>
              <a:rPr lang="en-CA" sz="1200" baseline="0" dirty="0"/>
              <a:t> hormone (AMH) were measured at baseline, and years 3, 5, and 8-10; results were adjusted for age, disease duration, smoking, race/ethnicity, vitamin D level, DMT use, pregnancy, birth control, and hormone replacement therapy.</a:t>
            </a:r>
          </a:p>
          <a:p>
            <a:pPr marL="171450" indent="-171450">
              <a:buFont typeface="Arial" panose="020B0604020202020204" pitchFamily="34" charset="0"/>
              <a:buChar char="•"/>
            </a:pPr>
            <a:r>
              <a:rPr lang="en-CA" sz="1200" baseline="0" dirty="0"/>
              <a:t>AMH levels were similar in women with MS and healthy controls. This indicates that there is no reduction in follicular reserve in women with MS. </a:t>
            </a:r>
          </a:p>
          <a:p>
            <a:pPr marL="171450" indent="-171450">
              <a:buFont typeface="Arial" panose="020B0604020202020204" pitchFamily="34" charset="0"/>
              <a:buChar char="•"/>
            </a:pPr>
            <a:r>
              <a:rPr lang="en-CA" sz="1200" baseline="0" dirty="0"/>
              <a:t>However, lower AMH levels were associated with decreases in total and cortical gray matter volumes, and an increase in EDSS score in multivariate analysis.</a:t>
            </a:r>
          </a:p>
          <a:p>
            <a:pPr marL="171450" indent="-171450">
              <a:buFont typeface="Arial" panose="020B0604020202020204" pitchFamily="34" charset="0"/>
              <a:buChar char="•"/>
            </a:pPr>
            <a:endParaRPr lang="en-CA" sz="1200" baseline="0" dirty="0"/>
          </a:p>
          <a:p>
            <a:pPr marL="0" indent="0">
              <a:buFont typeface="Arial" panose="020B0604020202020204" pitchFamily="34" charset="0"/>
              <a:buNone/>
            </a:pPr>
            <a:r>
              <a:rPr lang="en-CA" sz="1200" b="1" baseline="0" dirty="0"/>
              <a:t>Menstrual symptoms</a:t>
            </a:r>
          </a:p>
          <a:p>
            <a:pPr marL="171450" indent="-171450">
              <a:buFont typeface="Arial" panose="020B0604020202020204" pitchFamily="34" charset="0"/>
              <a:buChar char="•"/>
            </a:pPr>
            <a:r>
              <a:rPr lang="en-CA" sz="1200" dirty="0"/>
              <a:t>Survey of 443 women registered with the New York</a:t>
            </a:r>
            <a:r>
              <a:rPr lang="en-CA" sz="1200" baseline="0" dirty="0"/>
              <a:t> State MS Consortium</a:t>
            </a:r>
          </a:p>
          <a:p>
            <a:pPr marL="171450" indent="-171450">
              <a:buFont typeface="Arial" panose="020B0604020202020204" pitchFamily="34" charset="0"/>
              <a:buChar char="•"/>
            </a:pPr>
            <a:r>
              <a:rPr lang="en-CA" sz="1200" baseline="0" dirty="0"/>
              <a:t>16.7% reported that their MS symptoms worsened during their menstrual period</a:t>
            </a:r>
          </a:p>
          <a:p>
            <a:pPr marL="171450" indent="-171450">
              <a:buFont typeface="Arial" panose="020B0604020202020204" pitchFamily="34" charset="0"/>
              <a:buChar char="•"/>
            </a:pPr>
            <a:r>
              <a:rPr lang="en-CA" sz="1200" dirty="0"/>
              <a:t>This subgroup were significantly younger</a:t>
            </a:r>
            <a:r>
              <a:rPr lang="en-CA" sz="1200" baseline="0" dirty="0"/>
              <a:t> at MS onset (25.4 vs. 30.5 years) and younger at diagnosis (32.1 vs. 35.4 years) vs. those not reporting worse MS symptoms during menstruation; no significant differences between the two groups with respect to disease duration, OC use or pregnancy</a:t>
            </a:r>
          </a:p>
          <a:p>
            <a:pPr marL="171450" indent="-171450">
              <a:buFont typeface="Arial" panose="020B0604020202020204" pitchFamily="34" charset="0"/>
              <a:buChar char="•"/>
            </a:pPr>
            <a:r>
              <a:rPr lang="en-CA" sz="1200" baseline="0" dirty="0"/>
              <a:t>Worse MS during menstruation was associated with an increased risk of using an assistive device (47.2% vs. 36.0%, OR 1.4, p=0.029), and earlier use of an assistive device (40.0 vs. 45.4 years), suggesting a worse disease course.</a:t>
            </a:r>
            <a:endParaRPr lang="en-CA" sz="1200" dirty="0"/>
          </a:p>
          <a:p>
            <a:endParaRPr lang="en-CA" sz="1200" dirty="0"/>
          </a:p>
          <a:p>
            <a:endParaRPr lang="en-CA" sz="1200" dirty="0"/>
          </a:p>
          <a:p>
            <a:endParaRPr lang="en-CA" sz="1200" dirty="0"/>
          </a:p>
          <a:p>
            <a:endParaRPr lang="en-CA" dirty="0"/>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9</a:t>
            </a:fld>
            <a:endParaRPr lang="en-CA"/>
          </a:p>
        </p:txBody>
      </p:sp>
    </p:spTree>
    <p:extLst>
      <p:ext uri="{BB962C8B-B14F-4D97-AF65-F5344CB8AC3E}">
        <p14:creationId xmlns:p14="http://schemas.microsoft.com/office/powerpoint/2010/main" val="1780466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b="1" dirty="0"/>
              <a:t>Notes</a:t>
            </a:r>
          </a:p>
          <a:p>
            <a:r>
              <a:rPr lang="en-CA" sz="1200" dirty="0"/>
              <a:t>Patients with demyelinating diseases, including </a:t>
            </a:r>
            <a:r>
              <a:rPr lang="en-CA" sz="1200" dirty="0" err="1"/>
              <a:t>neuromyelitis</a:t>
            </a:r>
            <a:r>
              <a:rPr lang="en-CA" sz="1200" dirty="0"/>
              <a:t> </a:t>
            </a:r>
            <a:r>
              <a:rPr lang="en-CA" sz="1200" dirty="0" err="1"/>
              <a:t>optica</a:t>
            </a:r>
            <a:r>
              <a:rPr lang="en-CA" sz="1200" dirty="0"/>
              <a:t> spectrum disorder (NMOSD), acute disseminated encephalomyelitis (ADEM), unilateral or bilateral optic neuritis (ON), and MS have been found to have antibodies against myelin oligodendrocyte glycoprotein (MOG). MOG is a</a:t>
            </a:r>
            <a:r>
              <a:rPr lang="en-CA" sz="1200" baseline="0" dirty="0"/>
              <a:t> </a:t>
            </a:r>
            <a:r>
              <a:rPr lang="en-CA" sz="1200" dirty="0"/>
              <a:t>glycoprotein localized to the outermost layer of myelin, which</a:t>
            </a:r>
            <a:r>
              <a:rPr lang="en-CA" sz="1200" baseline="0" dirty="0"/>
              <a:t> enables easy access for potential pathogenic autoantibody binding.</a:t>
            </a:r>
          </a:p>
          <a:p>
            <a:endParaRPr lang="en-CA" sz="1200" dirty="0"/>
          </a:p>
          <a:p>
            <a:r>
              <a:rPr lang="en-CA" sz="1200" b="1" dirty="0"/>
              <a:t>MOG antibody-related disorders cohort description: common features and</a:t>
            </a:r>
            <a:r>
              <a:rPr lang="en-CA" sz="1200" b="1" baseline="0" dirty="0"/>
              <a:t> uncommon presentations</a:t>
            </a:r>
          </a:p>
          <a:p>
            <a:r>
              <a:rPr lang="en-CA" sz="1200" b="1" baseline="0" dirty="0" err="1"/>
              <a:t>Cobo-Calvo</a:t>
            </a:r>
            <a:r>
              <a:rPr lang="en-CA" sz="1200" b="1" baseline="0" dirty="0"/>
              <a:t> et al. Abstract P809</a:t>
            </a:r>
          </a:p>
          <a:p>
            <a:pPr marL="171450" indent="-171450">
              <a:buFont typeface="Arial" panose="020B0604020202020204" pitchFamily="34" charset="0"/>
              <a:buChar char="•"/>
            </a:pPr>
            <a:r>
              <a:rPr lang="en-CA" sz="1200" dirty="0"/>
              <a:t>Analysis of 27 consecutive adult and pediatric patients with</a:t>
            </a:r>
            <a:r>
              <a:rPr lang="en-CA" sz="1200" baseline="0" dirty="0"/>
              <a:t> MOG Abs. All were negative for AQP4 Abs.</a:t>
            </a:r>
          </a:p>
          <a:p>
            <a:pPr marL="171450" indent="-171450">
              <a:buFont typeface="Arial" panose="020B0604020202020204" pitchFamily="34" charset="0"/>
              <a:buChar char="•"/>
            </a:pPr>
            <a:r>
              <a:rPr lang="en-CA" sz="1200" baseline="0" dirty="0"/>
              <a:t>Median age was 16.8 years. </a:t>
            </a:r>
            <a:r>
              <a:rPr lang="en-CA" sz="1200" baseline="0" dirty="0" err="1"/>
              <a:t>Female:male</a:t>
            </a:r>
            <a:r>
              <a:rPr lang="en-CA" sz="1200" baseline="0" dirty="0"/>
              <a:t> ratio was 1:0.9.</a:t>
            </a:r>
          </a:p>
          <a:p>
            <a:pPr marL="171450" indent="-171450">
              <a:buFont typeface="Arial" panose="020B0604020202020204" pitchFamily="34" charset="0"/>
              <a:buChar char="•"/>
            </a:pPr>
            <a:r>
              <a:rPr lang="en-CA" sz="1200" baseline="0" dirty="0"/>
              <a:t>The most common findings at presentation were myelitis, encephalopathy and ON. Encephalopathy was more common in pediatric patients, myelitis was more common in adults.</a:t>
            </a:r>
          </a:p>
          <a:p>
            <a:pPr marL="171450" indent="-171450">
              <a:buFont typeface="Arial" panose="020B0604020202020204" pitchFamily="34" charset="0"/>
              <a:buChar char="•"/>
            </a:pPr>
            <a:r>
              <a:rPr lang="en-CA" sz="1200" baseline="0" dirty="0"/>
              <a:t>59% had abnormal brain MRI. 89.5% had lesions either in the thalamus or basal ganglia.</a:t>
            </a:r>
          </a:p>
          <a:p>
            <a:pPr marL="171450" indent="-171450">
              <a:buFont typeface="Arial" panose="020B0604020202020204" pitchFamily="34" charset="0"/>
              <a:buChar char="•"/>
            </a:pPr>
            <a:r>
              <a:rPr lang="en-CA" sz="1200" baseline="0" dirty="0"/>
              <a:t>Bilateral thalamic lesions more common in pediatric patients, and in MOG Ab+ vs. MOG Ab- ADEM patients.</a:t>
            </a:r>
          </a:p>
          <a:p>
            <a:pPr marL="171450" indent="-171450">
              <a:buFont typeface="Arial" panose="020B0604020202020204" pitchFamily="34" charset="0"/>
              <a:buChar char="•"/>
            </a:pPr>
            <a:endParaRPr lang="en-CA" sz="1200" baseline="0" dirty="0"/>
          </a:p>
          <a:p>
            <a:pPr marL="171450" indent="-171450">
              <a:buFont typeface="Arial" panose="020B0604020202020204" pitchFamily="34" charset="0"/>
              <a:buChar char="•"/>
            </a:pPr>
            <a:endParaRPr lang="en-CA" sz="1200" baseline="0" dirty="0"/>
          </a:p>
          <a:p>
            <a:pPr marL="171450" indent="-171450">
              <a:buFont typeface="Arial" panose="020B0604020202020204" pitchFamily="34" charset="0"/>
              <a:buChar char="•"/>
            </a:pPr>
            <a:endParaRPr lang="en-CA" sz="1200" baseline="0" dirty="0"/>
          </a:p>
          <a:p>
            <a:pPr marL="171450" indent="-171450">
              <a:buFont typeface="Arial" panose="020B0604020202020204" pitchFamily="34" charset="0"/>
              <a:buChar char="•"/>
            </a:pPr>
            <a:endParaRPr lang="en-CA" sz="1200" baseline="0" dirty="0"/>
          </a:p>
          <a:p>
            <a:pPr marL="171450" indent="-171450">
              <a:buFont typeface="Arial" panose="020B0604020202020204" pitchFamily="34" charset="0"/>
              <a:buChar char="•"/>
            </a:pPr>
            <a:endParaRPr lang="en-CA" sz="1200" baseline="0" dirty="0"/>
          </a:p>
          <a:p>
            <a:pPr marL="171450" indent="-171450">
              <a:buFont typeface="Arial" panose="020B0604020202020204" pitchFamily="34" charset="0"/>
              <a:buChar char="•"/>
            </a:pPr>
            <a:endParaRPr lang="en-CA" sz="1200" baseline="0" dirty="0"/>
          </a:p>
          <a:p>
            <a:pPr marL="171450" indent="-171450">
              <a:buFont typeface="Arial" panose="020B0604020202020204" pitchFamily="34" charset="0"/>
              <a:buChar char="•"/>
            </a:pPr>
            <a:endParaRPr lang="en-CA" sz="1200" dirty="0"/>
          </a:p>
          <a:p>
            <a:endParaRPr lang="en-CA" dirty="0"/>
          </a:p>
        </p:txBody>
      </p:sp>
      <p:sp>
        <p:nvSpPr>
          <p:cNvPr id="4" name="Slide Number Placeholder 3"/>
          <p:cNvSpPr>
            <a:spLocks noGrp="1"/>
          </p:cNvSpPr>
          <p:nvPr>
            <p:ph type="sldNum" sz="quarter" idx="10"/>
          </p:nvPr>
        </p:nvSpPr>
        <p:spPr/>
        <p:txBody>
          <a:bodyPr/>
          <a:lstStyle/>
          <a:p>
            <a:pPr>
              <a:defRPr/>
            </a:pPr>
            <a:fld id="{CB7DF158-96F3-4E67-99D8-D2E1D2568E9E}" type="slidenum">
              <a:rPr lang="en-CA" smtClean="0"/>
              <a:pPr>
                <a:defRPr/>
              </a:pPr>
              <a:t>10</a:t>
            </a:fld>
            <a:endParaRPr lang="en-CA"/>
          </a:p>
        </p:txBody>
      </p:sp>
    </p:spTree>
    <p:extLst>
      <p:ext uri="{BB962C8B-B14F-4D97-AF65-F5344CB8AC3E}">
        <p14:creationId xmlns:p14="http://schemas.microsoft.com/office/powerpoint/2010/main" val="11967980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Date Placeholder 3"/>
          <p:cNvSpPr>
            <a:spLocks noGrp="1"/>
          </p:cNvSpPr>
          <p:nvPr>
            <p:ph type="dt" sz="half" idx="10"/>
          </p:nvPr>
        </p:nvSpPr>
        <p:spPr/>
        <p:txBody>
          <a:bodyPr/>
          <a:lstStyle>
            <a:lvl1pPr>
              <a:defRPr/>
            </a:lvl1pPr>
          </a:lstStyle>
          <a:p>
            <a:pPr>
              <a:defRPr/>
            </a:pPr>
            <a:endParaRPr lang="en-CA"/>
          </a:p>
        </p:txBody>
      </p:sp>
      <p:sp>
        <p:nvSpPr>
          <p:cNvPr id="7" name="Footer Placeholder 4"/>
          <p:cNvSpPr>
            <a:spLocks noGrp="1"/>
          </p:cNvSpPr>
          <p:nvPr>
            <p:ph type="ftr" sz="quarter" idx="11"/>
          </p:nvPr>
        </p:nvSpPr>
        <p:spPr/>
        <p:txBody>
          <a:bodyPr/>
          <a:lstStyle>
            <a:lvl1pPr>
              <a:defRPr/>
            </a:lvl1pPr>
          </a:lstStyle>
          <a:p>
            <a:pPr>
              <a:defRPr/>
            </a:pPr>
            <a:endParaRPr lang="en-CA"/>
          </a:p>
        </p:txBody>
      </p:sp>
      <p:sp>
        <p:nvSpPr>
          <p:cNvPr id="4" name="Rectangle 3"/>
          <p:cNvSpPr/>
          <p:nvPr userDrawn="1"/>
        </p:nvSpPr>
        <p:spPr>
          <a:xfrm>
            <a:off x="0" y="4716540"/>
            <a:ext cx="9144000" cy="542925"/>
          </a:xfrm>
          <a:prstGeom prst="rect">
            <a:avLst/>
          </a:prstGeom>
          <a:solidFill>
            <a:srgbClr val="E0F3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lide Number Placeholder 5"/>
          <p:cNvSpPr>
            <a:spLocks noGrp="1"/>
          </p:cNvSpPr>
          <p:nvPr>
            <p:ph type="sldNum" sz="quarter" idx="4"/>
          </p:nvPr>
        </p:nvSpPr>
        <p:spPr>
          <a:xfrm>
            <a:off x="8754427" y="4885014"/>
            <a:ext cx="733425" cy="205979"/>
          </a:xfrm>
          <a:prstGeom prst="rect">
            <a:avLst/>
          </a:prstGeom>
        </p:spPr>
        <p:txBody>
          <a:bodyPr vert="horz" bIns="0" rtlCol="0" anchor="ctr"/>
          <a:lstStyle>
            <a:lvl1pPr algn="l" eaLnBrk="1" latinLnBrk="0" hangingPunct="1">
              <a:defRPr kumimoji="0" sz="900">
                <a:solidFill>
                  <a:schemeClr val="tx1"/>
                </a:solidFill>
                <a:latin typeface="Microsoft New Tai Lue" panose="020B0502040204020203" pitchFamily="34" charset="0"/>
                <a:cs typeface="Microsoft New Tai Lue" panose="020B0502040204020203" pitchFamily="34" charset="0"/>
              </a:defRPr>
            </a:lvl1pPr>
            <a:extLst/>
          </a:lstStyle>
          <a:p>
            <a:pPr>
              <a:defRPr/>
            </a:pPr>
            <a:fld id="{E6FEA80D-736D-4BB6-B64B-579ACD973FDD}" type="slidenum">
              <a:rPr lang="en-CA" smtClean="0"/>
              <a:pPr>
                <a:defRPr/>
              </a:pPr>
              <a:t>‹#›</a:t>
            </a:fld>
            <a:endParaRPr lang="en-CA"/>
          </a:p>
        </p:txBody>
      </p:sp>
    </p:spTree>
    <p:extLst>
      <p:ext uri="{BB962C8B-B14F-4D97-AF65-F5344CB8AC3E}">
        <p14:creationId xmlns:p14="http://schemas.microsoft.com/office/powerpoint/2010/main" val="1681197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229600" cy="857250"/>
          </a:xfrm>
        </p:spPr>
        <p:txBody>
          <a:bodyPr>
            <a:normAutofit/>
          </a:bodyPr>
          <a:lstStyle>
            <a:lvl1pPr>
              <a:defRPr sz="3200">
                <a:solidFill>
                  <a:srgbClr val="3F3F3F"/>
                </a:solidFill>
              </a:defRPr>
            </a:lvl1pPr>
            <a:extLst/>
          </a:lstStyle>
          <a:p>
            <a:r>
              <a:rPr lang="en-US" dirty="0"/>
              <a:t>Click to edit Master title style</a:t>
            </a:r>
          </a:p>
        </p:txBody>
      </p:sp>
      <p:sp>
        <p:nvSpPr>
          <p:cNvPr id="3" name="Content Placeholder 2"/>
          <p:cNvSpPr>
            <a:spLocks noGrp="1"/>
          </p:cNvSpPr>
          <p:nvPr>
            <p:ph idx="1"/>
          </p:nvPr>
        </p:nvSpPr>
        <p:spPr/>
        <p:txBody>
          <a:bodyPr/>
          <a:lstStyle>
            <a:lvl1pPr>
              <a:buClr>
                <a:schemeClr val="accent1"/>
              </a:buClr>
              <a:defRPr>
                <a:solidFill>
                  <a:srgbClr val="3F3F3F"/>
                </a:solidFill>
              </a:defRPr>
            </a:lvl1pPr>
            <a:lvl2pPr>
              <a:buClr>
                <a:schemeClr val="accent1"/>
              </a:buClr>
              <a:defRPr>
                <a:solidFill>
                  <a:srgbClr val="3F3F3F"/>
                </a:solidFill>
              </a:defRPr>
            </a:lvl2pPr>
            <a:lvl3pPr>
              <a:buClr>
                <a:schemeClr val="accent1"/>
              </a:buClr>
              <a:defRPr>
                <a:solidFill>
                  <a:srgbClr val="3F3F3F"/>
                </a:solidFill>
              </a:defRPr>
            </a:lvl3pPr>
            <a:lvl4pPr>
              <a:buClr>
                <a:schemeClr val="accent1"/>
              </a:buClr>
              <a:defRPr>
                <a:solidFill>
                  <a:srgbClr val="3F3F3F"/>
                </a:solidFill>
              </a:defRPr>
            </a:lvl4pPr>
            <a:lvl5pPr>
              <a:buClr>
                <a:schemeClr val="accent1"/>
              </a:buClr>
              <a:defRPr>
                <a:solidFill>
                  <a:srgbClr val="3F3F3F"/>
                </a:solidFill>
              </a:defRPr>
            </a:lvl5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lvl1pPr>
              <a:defRPr/>
            </a:lvl1pPr>
          </a:lstStyle>
          <a:p>
            <a:pPr>
              <a:defRPr/>
            </a:pPr>
            <a:endParaRPr lang="en-CA"/>
          </a:p>
        </p:txBody>
      </p:sp>
      <p:sp>
        <p:nvSpPr>
          <p:cNvPr id="5" name="Footer Placeholder 4"/>
          <p:cNvSpPr>
            <a:spLocks noGrp="1"/>
          </p:cNvSpPr>
          <p:nvPr>
            <p:ph type="ftr" sz="quarter" idx="11"/>
          </p:nvPr>
        </p:nvSpPr>
        <p:spPr/>
        <p:txBody>
          <a:bodyPr/>
          <a:lstStyle>
            <a:lvl1pPr>
              <a:defRPr/>
            </a:lvl1pPr>
          </a:lstStyle>
          <a:p>
            <a:pPr>
              <a:defRPr/>
            </a:pPr>
            <a:endParaRPr lang="en-CA"/>
          </a:p>
        </p:txBody>
      </p:sp>
      <p:sp>
        <p:nvSpPr>
          <p:cNvPr id="8" name="Slide Number Placeholder 5"/>
          <p:cNvSpPr>
            <a:spLocks noGrp="1"/>
          </p:cNvSpPr>
          <p:nvPr>
            <p:ph type="sldNum" sz="quarter" idx="12"/>
          </p:nvPr>
        </p:nvSpPr>
        <p:spPr>
          <a:xfrm>
            <a:off x="8877300" y="4891091"/>
            <a:ext cx="733425" cy="205979"/>
          </a:xfrm>
        </p:spPr>
        <p:txBody>
          <a:bodyPr/>
          <a:lstStyle>
            <a:lvl1pPr>
              <a:defRPr/>
            </a:lvl1pPr>
          </a:lstStyle>
          <a:p>
            <a:pPr>
              <a:defRPr/>
            </a:pPr>
            <a:fld id="{8BE78ECE-F8D7-4923-B1D1-D9DC8AA04550}" type="slidenum">
              <a:rPr lang="en-CA"/>
              <a:pPr>
                <a:defRPr/>
              </a:pPr>
              <a:t>‹#›</a:t>
            </a:fld>
            <a:endParaRPr lang="en-CA" dirty="0"/>
          </a:p>
        </p:txBody>
      </p:sp>
    </p:spTree>
    <p:extLst>
      <p:ext uri="{BB962C8B-B14F-4D97-AF65-F5344CB8AC3E}">
        <p14:creationId xmlns:p14="http://schemas.microsoft.com/office/powerpoint/2010/main" val="3963392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solidFill>
                  <a:srgbClr val="3F3F3F"/>
                </a:solidFill>
              </a:defRPr>
            </a:lvl1pPr>
            <a:extLst/>
          </a:lstStyle>
          <a:p>
            <a:r>
              <a:rPr lang="en-US" dirty="0"/>
              <a:t>Click to edit Master title style</a:t>
            </a:r>
          </a:p>
        </p:txBody>
      </p:sp>
      <p:sp>
        <p:nvSpPr>
          <p:cNvPr id="3" name="Date Placeholder 3"/>
          <p:cNvSpPr>
            <a:spLocks noGrp="1"/>
          </p:cNvSpPr>
          <p:nvPr>
            <p:ph type="dt" sz="half" idx="10"/>
          </p:nvPr>
        </p:nvSpPr>
        <p:spPr/>
        <p:txBody>
          <a:bodyPr/>
          <a:lstStyle>
            <a:lvl1pPr>
              <a:defRPr/>
            </a:lvl1pPr>
          </a:lstStyle>
          <a:p>
            <a:pPr>
              <a:defRPr/>
            </a:pPr>
            <a:endParaRPr lang="en-CA"/>
          </a:p>
        </p:txBody>
      </p:sp>
      <p:sp>
        <p:nvSpPr>
          <p:cNvPr id="4" name="Footer Placeholder 4"/>
          <p:cNvSpPr>
            <a:spLocks noGrp="1"/>
          </p:cNvSpPr>
          <p:nvPr>
            <p:ph type="ftr" sz="quarter" idx="11"/>
          </p:nvPr>
        </p:nvSpPr>
        <p:spPr/>
        <p:txBody>
          <a:bodyPr/>
          <a:lstStyle>
            <a:lvl1pPr>
              <a:defRPr/>
            </a:lvl1pPr>
          </a:lstStyle>
          <a:p>
            <a:pPr>
              <a:defRPr/>
            </a:pPr>
            <a:endParaRPr lang="en-CA"/>
          </a:p>
        </p:txBody>
      </p:sp>
      <p:sp>
        <p:nvSpPr>
          <p:cNvPr id="5" name="Slide Number Placeholder 5"/>
          <p:cNvSpPr>
            <a:spLocks noGrp="1"/>
          </p:cNvSpPr>
          <p:nvPr>
            <p:ph type="sldNum" sz="quarter" idx="12"/>
          </p:nvPr>
        </p:nvSpPr>
        <p:spPr/>
        <p:txBody>
          <a:bodyPr/>
          <a:lstStyle>
            <a:lvl1pPr>
              <a:defRPr/>
            </a:lvl1pPr>
          </a:lstStyle>
          <a:p>
            <a:pPr>
              <a:defRPr/>
            </a:pPr>
            <a:fld id="{8BE78ECE-F8D7-4923-B1D1-D9DC8AA04550}" type="slidenum">
              <a:rPr lang="en-CA"/>
              <a:pPr>
                <a:defRPr/>
              </a:pPr>
              <a:t>‹#›</a:t>
            </a:fld>
            <a:endParaRPr lang="en-CA"/>
          </a:p>
        </p:txBody>
      </p:sp>
    </p:spTree>
    <p:extLst>
      <p:ext uri="{BB962C8B-B14F-4D97-AF65-F5344CB8AC3E}">
        <p14:creationId xmlns:p14="http://schemas.microsoft.com/office/powerpoint/2010/main" val="1704694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extLst/>
          </a:lstStyle>
          <a:p>
            <a:r>
              <a:rPr lang="en-US" dirty="0"/>
              <a:t>Click to edit Master title style</a:t>
            </a:r>
          </a:p>
        </p:txBody>
      </p:sp>
      <p:sp>
        <p:nvSpPr>
          <p:cNvPr id="3" name="Content Placeholder 2"/>
          <p:cNvSpPr>
            <a:spLocks noGrp="1"/>
          </p:cNvSpPr>
          <p:nvPr>
            <p:ph sz="half" idx="1"/>
          </p:nvPr>
        </p:nvSpPr>
        <p:spPr>
          <a:xfrm>
            <a:off x="457200" y="1200150"/>
            <a:ext cx="4038600" cy="3467862"/>
          </a:xfrm>
        </p:spPr>
        <p:txBody>
          <a:bodyPr lIns="91440"/>
          <a:lstStyle>
            <a:lvl1pPr>
              <a:defRPr sz="2400">
                <a:solidFill>
                  <a:srgbClr val="3F3F3F"/>
                </a:solidFill>
              </a:defRPr>
            </a:lvl1pPr>
            <a:lvl2pPr>
              <a:defRPr sz="2200">
                <a:solidFill>
                  <a:srgbClr val="3F3F3F"/>
                </a:solidFill>
              </a:defRPr>
            </a:lvl2pPr>
            <a:lvl3pPr>
              <a:defRPr sz="2000">
                <a:solidFill>
                  <a:srgbClr val="3F3F3F"/>
                </a:solidFill>
              </a:defRPr>
            </a:lvl3pPr>
            <a:lvl4pPr>
              <a:defRPr sz="1800">
                <a:solidFill>
                  <a:srgbClr val="3F3F3F"/>
                </a:solidFill>
              </a:defRPr>
            </a:lvl4pPr>
            <a:lvl5pPr>
              <a:defRPr sz="1600">
                <a:solidFill>
                  <a:srgbClr val="3F3F3F"/>
                </a:solidFill>
              </a:defRPr>
            </a:lvl5pPr>
            <a:lvl6pPr>
              <a:defRPr sz="1800"/>
            </a:lvl6pPr>
            <a:lvl7pPr>
              <a:defRPr sz="1800"/>
            </a:lvl7pPr>
            <a:lvl8pPr>
              <a:defRPr sz="1800"/>
            </a:lvl8pPr>
            <a:lvl9pPr>
              <a:defRPr sz="1800"/>
            </a:lvl9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200150"/>
            <a:ext cx="4038600" cy="3467862"/>
          </a:xfrm>
        </p:spPr>
        <p:txBody>
          <a:bodyPr/>
          <a:lstStyle>
            <a:lvl1pPr>
              <a:defRPr sz="2400">
                <a:solidFill>
                  <a:srgbClr val="3F3F3F"/>
                </a:solidFill>
              </a:defRPr>
            </a:lvl1pPr>
            <a:lvl2pPr>
              <a:defRPr sz="2200">
                <a:solidFill>
                  <a:srgbClr val="3F3F3F"/>
                </a:solidFill>
              </a:defRPr>
            </a:lvl2pPr>
            <a:lvl3pPr>
              <a:defRPr sz="2000">
                <a:solidFill>
                  <a:srgbClr val="3F3F3F"/>
                </a:solidFill>
              </a:defRPr>
            </a:lvl3pPr>
            <a:lvl4pPr>
              <a:defRPr sz="1800">
                <a:solidFill>
                  <a:srgbClr val="3F3F3F"/>
                </a:solidFill>
              </a:defRPr>
            </a:lvl4pPr>
            <a:lvl5pPr>
              <a:defRPr sz="1600">
                <a:solidFill>
                  <a:srgbClr val="3F3F3F"/>
                </a:solidFill>
              </a:defRPr>
            </a:lvl5pPr>
            <a:lvl6pPr>
              <a:defRPr sz="1800"/>
            </a:lvl6pPr>
            <a:lvl7pPr>
              <a:defRPr sz="1800"/>
            </a:lvl7pPr>
            <a:lvl8pPr>
              <a:defRPr sz="1800"/>
            </a:lvl8pPr>
            <a:lvl9pPr>
              <a:defRPr sz="1800"/>
            </a:lvl9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0"/>
          </p:nvPr>
        </p:nvSpPr>
        <p:spPr/>
        <p:txBody>
          <a:bodyPr/>
          <a:lstStyle>
            <a:lvl1pPr>
              <a:defRPr/>
            </a:lvl1pPr>
          </a:lstStyle>
          <a:p>
            <a:pPr>
              <a:defRPr/>
            </a:pPr>
            <a:endParaRPr lang="en-CA"/>
          </a:p>
        </p:txBody>
      </p:sp>
      <p:sp>
        <p:nvSpPr>
          <p:cNvPr id="6" name="Footer Placeholder 4"/>
          <p:cNvSpPr>
            <a:spLocks noGrp="1"/>
          </p:cNvSpPr>
          <p:nvPr>
            <p:ph type="ftr" sz="quarter" idx="11"/>
          </p:nvPr>
        </p:nvSpPr>
        <p:spPr/>
        <p:txBody>
          <a:bodyPr/>
          <a:lstStyle>
            <a:lvl1pPr>
              <a:defRPr/>
            </a:lvl1pPr>
          </a:lstStyle>
          <a:p>
            <a:pPr>
              <a:defRPr/>
            </a:pPr>
            <a:endParaRPr lang="en-CA"/>
          </a:p>
        </p:txBody>
      </p:sp>
      <p:sp>
        <p:nvSpPr>
          <p:cNvPr id="7" name="Slide Number Placeholder 5"/>
          <p:cNvSpPr>
            <a:spLocks noGrp="1"/>
          </p:cNvSpPr>
          <p:nvPr>
            <p:ph type="sldNum" sz="quarter" idx="12"/>
          </p:nvPr>
        </p:nvSpPr>
        <p:spPr/>
        <p:txBody>
          <a:bodyPr/>
          <a:lstStyle>
            <a:lvl1pPr>
              <a:defRPr>
                <a:solidFill>
                  <a:srgbClr val="3F3F3F"/>
                </a:solidFill>
              </a:defRPr>
            </a:lvl1pPr>
          </a:lstStyle>
          <a:p>
            <a:pPr>
              <a:defRPr/>
            </a:pPr>
            <a:fld id="{89ED0464-2A54-4539-A11D-7D146ABE23BC}" type="slidenum">
              <a:rPr lang="en-CA" smtClean="0"/>
              <a:pPr>
                <a:defRPr/>
              </a:pPr>
              <a:t>‹#›</a:t>
            </a:fld>
            <a:endParaRPr lang="en-CA"/>
          </a:p>
        </p:txBody>
      </p:sp>
    </p:spTree>
    <p:extLst>
      <p:ext uri="{BB962C8B-B14F-4D97-AF65-F5344CB8AC3E}">
        <p14:creationId xmlns:p14="http://schemas.microsoft.com/office/powerpoint/2010/main" val="227142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200"/>
            </a:lvl1pPr>
            <a:extLst/>
          </a:lstStyle>
          <a:p>
            <a:r>
              <a:rPr lang="en-US" dirty="0"/>
              <a:t>Click to edit Master title style</a:t>
            </a:r>
          </a:p>
        </p:txBody>
      </p:sp>
      <p:sp>
        <p:nvSpPr>
          <p:cNvPr id="3" name="Text Placeholder 2"/>
          <p:cNvSpPr>
            <a:spLocks noGrp="1"/>
          </p:cNvSpPr>
          <p:nvPr>
            <p:ph type="body" idx="1"/>
          </p:nvPr>
        </p:nvSpPr>
        <p:spPr>
          <a:xfrm>
            <a:off x="457200" y="1200151"/>
            <a:ext cx="4040188" cy="536516"/>
          </a:xfrm>
        </p:spPr>
        <p:txBody>
          <a:bodyPr lIns="146304" anchor="ctr"/>
          <a:lstStyle>
            <a:lvl1pPr marL="0" indent="0">
              <a:buNone/>
              <a:defRPr sz="2400" b="0" cap="all" baseline="0">
                <a:solidFill>
                  <a:srgbClr val="3F3F3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dirty="0"/>
              <a:t>Click to edit Master text styles</a:t>
            </a:r>
          </a:p>
        </p:txBody>
      </p:sp>
      <p:sp>
        <p:nvSpPr>
          <p:cNvPr id="4" name="Content Placeholder 3"/>
          <p:cNvSpPr>
            <a:spLocks noGrp="1"/>
          </p:cNvSpPr>
          <p:nvPr>
            <p:ph sz="half" idx="2"/>
          </p:nvPr>
        </p:nvSpPr>
        <p:spPr>
          <a:xfrm>
            <a:off x="457200" y="1763044"/>
            <a:ext cx="4040188" cy="2963466"/>
          </a:xfrm>
        </p:spPr>
        <p:txBody>
          <a:bodyPr/>
          <a:lstStyle>
            <a:lvl1pPr>
              <a:defRPr sz="2400">
                <a:solidFill>
                  <a:srgbClr val="3F3F3F"/>
                </a:solidFill>
              </a:defRPr>
            </a:lvl1pPr>
            <a:lvl2pPr>
              <a:defRPr sz="2000">
                <a:solidFill>
                  <a:srgbClr val="3F3F3F"/>
                </a:solidFill>
              </a:defRPr>
            </a:lvl2pPr>
            <a:lvl3pPr>
              <a:defRPr sz="1800">
                <a:solidFill>
                  <a:srgbClr val="3F3F3F"/>
                </a:solidFill>
              </a:defRPr>
            </a:lvl3pPr>
            <a:lvl4pPr>
              <a:defRPr sz="1600">
                <a:solidFill>
                  <a:srgbClr val="3F3F3F"/>
                </a:solidFill>
              </a:defRPr>
            </a:lvl4pPr>
            <a:lvl5pPr>
              <a:defRPr sz="1600">
                <a:solidFill>
                  <a:srgbClr val="3F3F3F"/>
                </a:solidFill>
              </a:defRPr>
            </a:lvl5pPr>
            <a:lvl6pPr>
              <a:defRPr sz="1600"/>
            </a:lvl6pPr>
            <a:lvl7pPr>
              <a:defRPr sz="1600"/>
            </a:lvl7pPr>
            <a:lvl8pPr>
              <a:defRPr sz="1600"/>
            </a:lvl8pPr>
            <a:lvl9pPr>
              <a:defRPr sz="1600"/>
            </a:lvl9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4645026" y="1200151"/>
            <a:ext cx="4041775" cy="536516"/>
          </a:xfrm>
        </p:spPr>
        <p:txBody>
          <a:bodyPr lIns="146304" anchor="ctr"/>
          <a:lstStyle>
            <a:lvl1pPr marL="0" indent="0">
              <a:buNone/>
              <a:defRPr sz="2400" b="0" cap="all" baseline="0">
                <a:solidFill>
                  <a:srgbClr val="3F3F3F"/>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dirty="0"/>
              <a:t>Click to edit Master text styles</a:t>
            </a:r>
          </a:p>
        </p:txBody>
      </p:sp>
      <p:sp>
        <p:nvSpPr>
          <p:cNvPr id="6" name="Content Placeholder 5"/>
          <p:cNvSpPr>
            <a:spLocks noGrp="1"/>
          </p:cNvSpPr>
          <p:nvPr>
            <p:ph sz="quarter" idx="4"/>
          </p:nvPr>
        </p:nvSpPr>
        <p:spPr>
          <a:xfrm>
            <a:off x="4645026" y="1763044"/>
            <a:ext cx="4041775" cy="2963466"/>
          </a:xfrm>
        </p:spPr>
        <p:txBody>
          <a:bodyPr/>
          <a:lstStyle>
            <a:lvl1pPr>
              <a:defRPr sz="2400">
                <a:solidFill>
                  <a:srgbClr val="3F3F3F"/>
                </a:solidFill>
              </a:defRPr>
            </a:lvl1pPr>
            <a:lvl2pPr>
              <a:defRPr sz="2000">
                <a:solidFill>
                  <a:srgbClr val="3F3F3F"/>
                </a:solidFill>
              </a:defRPr>
            </a:lvl2pPr>
            <a:lvl3pPr>
              <a:defRPr sz="1800">
                <a:solidFill>
                  <a:srgbClr val="3F3F3F"/>
                </a:solidFill>
              </a:defRPr>
            </a:lvl3pPr>
            <a:lvl4pPr>
              <a:defRPr sz="1600">
                <a:solidFill>
                  <a:srgbClr val="3F3F3F"/>
                </a:solidFill>
              </a:defRPr>
            </a:lvl4pPr>
            <a:lvl5pPr>
              <a:defRPr sz="1600">
                <a:solidFill>
                  <a:srgbClr val="3F3F3F"/>
                </a:solidFill>
              </a:defRPr>
            </a:lvl5pPr>
            <a:lvl6pPr>
              <a:defRPr sz="1600"/>
            </a:lvl6pPr>
            <a:lvl7pPr>
              <a:defRPr sz="1600"/>
            </a:lvl7pPr>
            <a:lvl8pPr>
              <a:defRPr sz="1600"/>
            </a:lvl8pPr>
            <a:lvl9pPr>
              <a:defRPr sz="1600"/>
            </a:lvl9pPr>
            <a:extLs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3"/>
          <p:cNvSpPr>
            <a:spLocks noGrp="1"/>
          </p:cNvSpPr>
          <p:nvPr>
            <p:ph type="dt" sz="half" idx="10"/>
          </p:nvPr>
        </p:nvSpPr>
        <p:spPr/>
        <p:txBody>
          <a:bodyPr/>
          <a:lstStyle>
            <a:lvl1pPr>
              <a:defRPr/>
            </a:lvl1pPr>
          </a:lstStyle>
          <a:p>
            <a:pPr>
              <a:defRPr/>
            </a:pPr>
            <a:endParaRPr lang="en-CA"/>
          </a:p>
        </p:txBody>
      </p:sp>
      <p:sp>
        <p:nvSpPr>
          <p:cNvPr id="8" name="Footer Placeholder 4"/>
          <p:cNvSpPr>
            <a:spLocks noGrp="1"/>
          </p:cNvSpPr>
          <p:nvPr>
            <p:ph type="ftr" sz="quarter" idx="11"/>
          </p:nvPr>
        </p:nvSpPr>
        <p:spPr/>
        <p:txBody>
          <a:bodyPr/>
          <a:lstStyle>
            <a:lvl1pPr>
              <a:defRPr/>
            </a:lvl1pPr>
          </a:lstStyle>
          <a:p>
            <a:pPr>
              <a:defRPr/>
            </a:pPr>
            <a:endParaRPr lang="en-CA"/>
          </a:p>
        </p:txBody>
      </p:sp>
      <p:sp>
        <p:nvSpPr>
          <p:cNvPr id="9" name="Slide Number Placeholder 5"/>
          <p:cNvSpPr>
            <a:spLocks noGrp="1"/>
          </p:cNvSpPr>
          <p:nvPr>
            <p:ph type="sldNum" sz="quarter" idx="12"/>
          </p:nvPr>
        </p:nvSpPr>
        <p:spPr/>
        <p:txBody>
          <a:bodyPr/>
          <a:lstStyle>
            <a:lvl1pPr>
              <a:defRPr/>
            </a:lvl1pPr>
          </a:lstStyle>
          <a:p>
            <a:pPr>
              <a:defRPr/>
            </a:pPr>
            <a:fld id="{F88873F1-84C1-47F2-BF66-E995E46DBEC8}" type="slidenum">
              <a:rPr lang="en-CA"/>
              <a:pPr>
                <a:defRPr/>
              </a:pPr>
              <a:t>‹#›</a:t>
            </a:fld>
            <a:endParaRPr lang="en-CA"/>
          </a:p>
        </p:txBody>
      </p:sp>
    </p:spTree>
    <p:extLst>
      <p:ext uri="{BB962C8B-B14F-4D97-AF65-F5344CB8AC3E}">
        <p14:creationId xmlns:p14="http://schemas.microsoft.com/office/powerpoint/2010/main" val="3262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rgbClr val="FFFFFF"/>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92288" y="3724275"/>
            <a:ext cx="5486400" cy="425054"/>
          </a:xfrm>
          <a:noFill/>
        </p:spPr>
        <p:txBody>
          <a:bodyPr anchor="b"/>
          <a:lstStyle>
            <a:lvl1pPr algn="l">
              <a:defRPr sz="2000" b="1">
                <a:solidFill>
                  <a:srgbClr val="080808"/>
                </a:solidFill>
              </a:defRPr>
            </a:lvl1pPr>
          </a:lstStyle>
          <a:p>
            <a:r>
              <a:rPr lang="en-US" dirty="0"/>
              <a:t>Click to edit Master title style</a:t>
            </a:r>
          </a:p>
        </p:txBody>
      </p:sp>
      <p:sp>
        <p:nvSpPr>
          <p:cNvPr id="3" name="Picture Placeholder 2"/>
          <p:cNvSpPr>
            <a:spLocks noGrp="1"/>
          </p:cNvSpPr>
          <p:nvPr>
            <p:ph type="pic" idx="1"/>
          </p:nvPr>
        </p:nvSpPr>
        <p:spPr>
          <a:xfrm>
            <a:off x="1792288" y="583406"/>
            <a:ext cx="5486400" cy="3086100"/>
          </a:xfrm>
          <a:no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149328"/>
            <a:ext cx="5486400" cy="603647"/>
          </a:xfrm>
          <a:noFill/>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13239C4-0946-4738-AC55-77CA5386874A}" type="slidenum">
              <a:rPr lang="en-US" smtClean="0"/>
              <a:pPr/>
              <a:t>‹#›</a:t>
            </a:fld>
            <a:endParaRPr lang="en-US"/>
          </a:p>
        </p:txBody>
      </p:sp>
    </p:spTree>
    <p:extLst>
      <p:ext uri="{BB962C8B-B14F-4D97-AF65-F5344CB8AC3E}">
        <p14:creationId xmlns:p14="http://schemas.microsoft.com/office/powerpoint/2010/main" val="2234327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solidFill>
          <a:srgbClr val="FFFFFF"/>
        </a:solidFill>
        <a:effectLst/>
      </p:bgPr>
    </p:bg>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en-CA"/>
          </a:p>
        </p:txBody>
      </p:sp>
      <p:sp>
        <p:nvSpPr>
          <p:cNvPr id="3" name="Footer Placeholder 4"/>
          <p:cNvSpPr>
            <a:spLocks noGrp="1"/>
          </p:cNvSpPr>
          <p:nvPr>
            <p:ph type="ftr" sz="quarter" idx="11"/>
          </p:nvPr>
        </p:nvSpPr>
        <p:spPr/>
        <p:txBody>
          <a:bodyPr/>
          <a:lstStyle>
            <a:lvl1pPr>
              <a:defRPr/>
            </a:lvl1pPr>
          </a:lstStyle>
          <a:p>
            <a:pPr>
              <a:defRPr/>
            </a:pPr>
            <a:endParaRPr lang="en-CA"/>
          </a:p>
        </p:txBody>
      </p:sp>
      <p:sp>
        <p:nvSpPr>
          <p:cNvPr id="4" name="Slide Number Placeholder 5"/>
          <p:cNvSpPr>
            <a:spLocks noGrp="1"/>
          </p:cNvSpPr>
          <p:nvPr>
            <p:ph type="sldNum" sz="quarter" idx="12"/>
          </p:nvPr>
        </p:nvSpPr>
        <p:spPr/>
        <p:txBody>
          <a:bodyPr/>
          <a:lstStyle>
            <a:lvl1pPr>
              <a:defRPr/>
            </a:lvl1pPr>
          </a:lstStyle>
          <a:p>
            <a:pPr>
              <a:defRPr/>
            </a:pPr>
            <a:fld id="{112EC778-74F0-47D1-B4D8-604B676C959A}" type="slidenum">
              <a:rPr lang="en-CA"/>
              <a:pPr>
                <a:defRPr/>
              </a:pPr>
              <a:t>‹#›</a:t>
            </a:fld>
            <a:endParaRPr lang="en-CA"/>
          </a:p>
        </p:txBody>
      </p:sp>
    </p:spTree>
    <p:extLst>
      <p:ext uri="{BB962C8B-B14F-4D97-AF65-F5344CB8AC3E}">
        <p14:creationId xmlns:p14="http://schemas.microsoft.com/office/powerpoint/2010/main" val="1966084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4.png"/><Relationship Id="rId5" Type="http://schemas.openxmlformats.org/officeDocument/2006/relationships/slideLayout" Target="../slideLayouts/slideLayout5.xml"/><Relationship Id="rId10"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image" Target="../media/image2.jp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28600" y="114300"/>
            <a:ext cx="8686800" cy="8572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dirty="0"/>
              <a:t>Click to edit Master title style</a:t>
            </a:r>
          </a:p>
        </p:txBody>
      </p:sp>
      <p:sp>
        <p:nvSpPr>
          <p:cNvPr id="6149" name="Text Placeholder 2"/>
          <p:cNvSpPr>
            <a:spLocks noGrp="1"/>
          </p:cNvSpPr>
          <p:nvPr>
            <p:ph type="body" idx="1"/>
          </p:nvPr>
        </p:nvSpPr>
        <p:spPr bwMode="auto">
          <a:xfrm>
            <a:off x="228600" y="1200151"/>
            <a:ext cx="8686800" cy="3469481"/>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5337571"/>
            <a:ext cx="2133600" cy="205979"/>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a:defRPr/>
            </a:pPr>
            <a:endParaRPr lang="en-CA"/>
          </a:p>
        </p:txBody>
      </p:sp>
      <p:sp>
        <p:nvSpPr>
          <p:cNvPr id="5" name="Footer Placeholder 4"/>
          <p:cNvSpPr>
            <a:spLocks noGrp="1"/>
          </p:cNvSpPr>
          <p:nvPr>
            <p:ph type="ftr" sz="quarter" idx="3"/>
          </p:nvPr>
        </p:nvSpPr>
        <p:spPr>
          <a:xfrm>
            <a:off x="2640014" y="5337571"/>
            <a:ext cx="5508625" cy="205979"/>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a:defRPr/>
            </a:pPr>
            <a:endParaRPr lang="en-CA"/>
          </a:p>
        </p:txBody>
      </p:sp>
      <p:sp>
        <p:nvSpPr>
          <p:cNvPr id="6" name="Slide Number Placeholder 5"/>
          <p:cNvSpPr>
            <a:spLocks noGrp="1"/>
          </p:cNvSpPr>
          <p:nvPr>
            <p:ph type="sldNum" sz="quarter" idx="4"/>
          </p:nvPr>
        </p:nvSpPr>
        <p:spPr>
          <a:xfrm>
            <a:off x="8877300" y="4891091"/>
            <a:ext cx="733425" cy="205979"/>
          </a:xfrm>
          <a:prstGeom prst="rect">
            <a:avLst/>
          </a:prstGeom>
        </p:spPr>
        <p:txBody>
          <a:bodyPr vert="horz" bIns="0" rtlCol="0" anchor="ctr"/>
          <a:lstStyle>
            <a:lvl1pPr algn="l" eaLnBrk="1" latinLnBrk="0" hangingPunct="1">
              <a:defRPr kumimoji="0" sz="900">
                <a:solidFill>
                  <a:schemeClr val="tx1"/>
                </a:solidFill>
                <a:latin typeface="Microsoft New Tai Lue" panose="020B0502040204020203" pitchFamily="34" charset="0"/>
                <a:cs typeface="Microsoft New Tai Lue" panose="020B0502040204020203" pitchFamily="34" charset="0"/>
              </a:defRPr>
            </a:lvl1pPr>
            <a:extLst/>
          </a:lstStyle>
          <a:p>
            <a:pPr>
              <a:defRPr/>
            </a:pPr>
            <a:fld id="{E6FEA80D-736D-4BB6-B64B-579ACD973FDD}" type="slidenum">
              <a:rPr lang="en-CA" smtClean="0"/>
              <a:pPr>
                <a:defRPr/>
              </a:pPr>
              <a:t>‹#›</a:t>
            </a:fld>
            <a:endParaRPr lang="en-CA"/>
          </a:p>
        </p:txBody>
      </p:sp>
      <p:pic>
        <p:nvPicPr>
          <p:cNvPr id="3" name="Picture 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352425" y="4758025"/>
            <a:ext cx="1314450" cy="280416"/>
          </a:xfrm>
          <a:prstGeom prst="rect">
            <a:avLst/>
          </a:prstGeom>
        </p:spPr>
      </p:pic>
      <p:pic>
        <p:nvPicPr>
          <p:cNvPr id="7" name="Picture 6"/>
          <p:cNvPicPr>
            <a:picLocks noChangeAspect="1"/>
          </p:cNvPicPr>
          <p:nvPr userDrawn="1"/>
        </p:nvPicPr>
        <p:blipFill rotWithShape="1">
          <a:blip r:embed="rId11" cstate="print">
            <a:extLst>
              <a:ext uri="{28A0092B-C50C-407E-A947-70E740481C1C}">
                <a14:useLocalDpi xmlns:a14="http://schemas.microsoft.com/office/drawing/2010/main" val="0"/>
              </a:ext>
            </a:extLst>
          </a:blip>
          <a:srcRect b="44761"/>
          <a:stretch/>
        </p:blipFill>
        <p:spPr>
          <a:xfrm>
            <a:off x="7611128" y="4827760"/>
            <a:ext cx="1313145" cy="232755"/>
          </a:xfrm>
          <a:prstGeom prst="rect">
            <a:avLst/>
          </a:prstGeom>
        </p:spPr>
      </p:pic>
    </p:spTree>
    <p:extLst>
      <p:ext uri="{BB962C8B-B14F-4D97-AF65-F5344CB8AC3E}">
        <p14:creationId xmlns:p14="http://schemas.microsoft.com/office/powerpoint/2010/main" val="1408148075"/>
      </p:ext>
    </p:extLst>
  </p:cSld>
  <p:clrMap bg1="lt1" tx1="dk1" bg2="lt2" tx2="dk2" accent1="accent1" accent2="accent2" accent3="accent3" accent4="accent4" accent5="accent5" accent6="accent6" hlink="hlink" folHlink="folHlink"/>
  <p:sldLayoutIdLst>
    <p:sldLayoutId id="2147483841" r:id="rId1"/>
    <p:sldLayoutId id="2147483834" r:id="rId2"/>
    <p:sldLayoutId id="2147483835" r:id="rId3"/>
    <p:sldLayoutId id="2147483836" r:id="rId4"/>
    <p:sldLayoutId id="2147483837" r:id="rId5"/>
    <p:sldLayoutId id="2147483838" r:id="rId6"/>
    <p:sldLayoutId id="2147483839" r:id="rId7"/>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rtl="0" eaLnBrk="0" fontAlgn="base" hangingPunct="0">
        <a:spcBef>
          <a:spcPct val="0"/>
        </a:spcBef>
        <a:spcAft>
          <a:spcPct val="0"/>
        </a:spcAft>
        <a:defRPr lang="en-US" sz="3200" b="0" i="0" u="none" kern="1200" dirty="0">
          <a:solidFill>
            <a:srgbClr val="3F3F3F"/>
          </a:solidFill>
          <a:latin typeface="Arial" panose="020B0604020202020204" pitchFamily="34" charset="0"/>
          <a:ea typeface="+mj-ea"/>
          <a:cs typeface="Arial" panose="020B0604020202020204" pitchFamily="34" charset="0"/>
        </a:defRPr>
      </a:lvl1pPr>
      <a:lvl2pPr algn="l" rtl="0" eaLnBrk="0" fontAlgn="base" hangingPunct="0">
        <a:spcBef>
          <a:spcPct val="0"/>
        </a:spcBef>
        <a:spcAft>
          <a:spcPct val="0"/>
        </a:spcAft>
        <a:defRPr sz="4500" b="1">
          <a:solidFill>
            <a:srgbClr val="FFC800"/>
          </a:solidFill>
          <a:latin typeface="Corbel" pitchFamily="34" charset="0"/>
        </a:defRPr>
      </a:lvl2pPr>
      <a:lvl3pPr algn="l" rtl="0" eaLnBrk="0" fontAlgn="base" hangingPunct="0">
        <a:spcBef>
          <a:spcPct val="0"/>
        </a:spcBef>
        <a:spcAft>
          <a:spcPct val="0"/>
        </a:spcAft>
        <a:defRPr sz="4500" b="1">
          <a:solidFill>
            <a:srgbClr val="FFC800"/>
          </a:solidFill>
          <a:latin typeface="Corbel" pitchFamily="34" charset="0"/>
        </a:defRPr>
      </a:lvl3pPr>
      <a:lvl4pPr algn="l" rtl="0" eaLnBrk="0" fontAlgn="base" hangingPunct="0">
        <a:spcBef>
          <a:spcPct val="0"/>
        </a:spcBef>
        <a:spcAft>
          <a:spcPct val="0"/>
        </a:spcAft>
        <a:defRPr sz="4500" b="1">
          <a:solidFill>
            <a:srgbClr val="FFC800"/>
          </a:solidFill>
          <a:latin typeface="Corbel" pitchFamily="34" charset="0"/>
        </a:defRPr>
      </a:lvl4pPr>
      <a:lvl5pPr algn="l" rtl="0" eaLnBrk="0" fontAlgn="base" hangingPunct="0">
        <a:spcBef>
          <a:spcPct val="0"/>
        </a:spcBef>
        <a:spcAft>
          <a:spcPct val="0"/>
        </a:spcAft>
        <a:defRPr sz="4500" b="1">
          <a:solidFill>
            <a:srgbClr val="FFC800"/>
          </a:solidFill>
          <a:latin typeface="Corbel" pitchFamily="34" charset="0"/>
        </a:defRPr>
      </a:lvl5pPr>
      <a:lvl6pPr marL="457200" algn="l" rtl="0" fontAlgn="base">
        <a:spcBef>
          <a:spcPct val="0"/>
        </a:spcBef>
        <a:spcAft>
          <a:spcPct val="0"/>
        </a:spcAft>
        <a:defRPr sz="4500" b="1">
          <a:solidFill>
            <a:srgbClr val="FFC800"/>
          </a:solidFill>
          <a:latin typeface="Corbel" pitchFamily="34" charset="0"/>
        </a:defRPr>
      </a:lvl6pPr>
      <a:lvl7pPr marL="914400" algn="l" rtl="0" fontAlgn="base">
        <a:spcBef>
          <a:spcPct val="0"/>
        </a:spcBef>
        <a:spcAft>
          <a:spcPct val="0"/>
        </a:spcAft>
        <a:defRPr sz="4500" b="1">
          <a:solidFill>
            <a:srgbClr val="FFC800"/>
          </a:solidFill>
          <a:latin typeface="Corbel" pitchFamily="34" charset="0"/>
        </a:defRPr>
      </a:lvl7pPr>
      <a:lvl8pPr marL="1371600" algn="l" rtl="0" fontAlgn="base">
        <a:spcBef>
          <a:spcPct val="0"/>
        </a:spcBef>
        <a:spcAft>
          <a:spcPct val="0"/>
        </a:spcAft>
        <a:defRPr sz="4500" b="1">
          <a:solidFill>
            <a:srgbClr val="FFC800"/>
          </a:solidFill>
          <a:latin typeface="Corbel" pitchFamily="34" charset="0"/>
        </a:defRPr>
      </a:lvl8pPr>
      <a:lvl9pPr marL="1828800" algn="l" rtl="0" fontAlgn="base">
        <a:spcBef>
          <a:spcPct val="0"/>
        </a:spcBef>
        <a:spcAft>
          <a:spcPct val="0"/>
        </a:spcAft>
        <a:defRPr sz="4500" b="1">
          <a:solidFill>
            <a:srgbClr val="FFC800"/>
          </a:solidFill>
          <a:latin typeface="Corbel" pitchFamily="34" charset="0"/>
        </a:defRPr>
      </a:lvl9pPr>
      <a:extLst/>
    </p:titleStyle>
    <p:bodyStyle>
      <a:lvl1pPr marL="344488" indent="-225425" algn="l" rtl="0" eaLnBrk="0" fontAlgn="base" hangingPunct="0">
        <a:spcBef>
          <a:spcPts val="300"/>
        </a:spcBef>
        <a:spcAft>
          <a:spcPts val="300"/>
        </a:spcAft>
        <a:buClr>
          <a:schemeClr val="accent1"/>
        </a:buClr>
        <a:buSzPct val="100000"/>
        <a:buFont typeface="Arial" pitchFamily="34" charset="0"/>
        <a:buChar char="•"/>
        <a:defRPr sz="2400" kern="1200">
          <a:solidFill>
            <a:srgbClr val="3F3F3F"/>
          </a:solidFill>
          <a:latin typeface="Arial" panose="020B0604020202020204" pitchFamily="34" charset="0"/>
          <a:ea typeface="+mn-ea"/>
          <a:cs typeface="Arial" panose="020B0604020202020204" pitchFamily="34" charset="0"/>
        </a:defRPr>
      </a:lvl1pPr>
      <a:lvl2pPr marL="569913" indent="-225425" algn="l" rtl="0" eaLnBrk="0" fontAlgn="base" hangingPunct="0">
        <a:spcBef>
          <a:spcPts val="300"/>
        </a:spcBef>
        <a:spcAft>
          <a:spcPts val="300"/>
        </a:spcAft>
        <a:buClr>
          <a:schemeClr val="accent1"/>
        </a:buClr>
        <a:buSzPct val="80000"/>
        <a:buFont typeface="Wingdings" pitchFamily="2" charset="2"/>
        <a:buChar char=""/>
        <a:tabLst>
          <a:tab pos="569913" algn="l"/>
        </a:tabLst>
        <a:defRPr sz="2200" b="0" i="0" u="none" kern="1200">
          <a:solidFill>
            <a:srgbClr val="3F3F3F"/>
          </a:solidFill>
          <a:latin typeface="Arial" panose="020B0604020202020204" pitchFamily="34" charset="0"/>
          <a:ea typeface="+mn-ea"/>
          <a:cs typeface="Arial" panose="020B0604020202020204" pitchFamily="34" charset="0"/>
        </a:defRPr>
      </a:lvl2pPr>
      <a:lvl3pPr marL="800100" indent="-230188" algn="l" rtl="0" eaLnBrk="0" fontAlgn="base" hangingPunct="0">
        <a:spcBef>
          <a:spcPts val="300"/>
        </a:spcBef>
        <a:spcAft>
          <a:spcPts val="300"/>
        </a:spcAft>
        <a:buClr>
          <a:schemeClr val="accent1"/>
        </a:buClr>
        <a:buSzPct val="70000"/>
        <a:buFont typeface="Arial" panose="020B0604020202020204" pitchFamily="34" charset="0"/>
        <a:buChar char="•"/>
        <a:defRPr sz="2000" kern="1200">
          <a:solidFill>
            <a:srgbClr val="3F3F3F"/>
          </a:solidFill>
          <a:latin typeface="Arial" panose="020B0604020202020204" pitchFamily="34" charset="0"/>
          <a:ea typeface="+mn-ea"/>
          <a:cs typeface="Arial" panose="020B0604020202020204" pitchFamily="34" charset="0"/>
        </a:defRPr>
      </a:lvl3pPr>
      <a:lvl4pPr marL="1028700" indent="-228600" algn="l" rtl="0" eaLnBrk="0" fontAlgn="base" hangingPunct="0">
        <a:spcBef>
          <a:spcPts val="300"/>
        </a:spcBef>
        <a:spcAft>
          <a:spcPts val="300"/>
        </a:spcAft>
        <a:buClr>
          <a:schemeClr val="accent1"/>
        </a:buClr>
        <a:buFont typeface="Arial" pitchFamily="34" charset="0"/>
        <a:buChar char="▪"/>
        <a:defRPr sz="1800" kern="1200">
          <a:solidFill>
            <a:srgbClr val="3F3F3F"/>
          </a:solidFill>
          <a:latin typeface="Arial" panose="020B0604020202020204" pitchFamily="34" charset="0"/>
          <a:ea typeface="+mn-ea"/>
          <a:cs typeface="Arial" panose="020B0604020202020204" pitchFamily="34" charset="0"/>
        </a:defRPr>
      </a:lvl4pPr>
      <a:lvl5pPr marL="1258888" indent="-230188" algn="l" rtl="0" eaLnBrk="0" fontAlgn="base" hangingPunct="0">
        <a:spcBef>
          <a:spcPts val="300"/>
        </a:spcBef>
        <a:spcAft>
          <a:spcPts val="300"/>
        </a:spcAft>
        <a:buClr>
          <a:schemeClr val="accent1"/>
        </a:buClr>
        <a:buFont typeface="Arial" pitchFamily="34" charset="0"/>
        <a:buChar char="•"/>
        <a:defRPr lang="en-US" sz="1600" kern="1200">
          <a:solidFill>
            <a:srgbClr val="3F3F3F"/>
          </a:solidFill>
          <a:latin typeface="Arial" panose="020B0604020202020204" pitchFamily="34" charset="0"/>
          <a:ea typeface="+mn-ea"/>
          <a:cs typeface="Arial" panose="020B0604020202020204" pitchFamily="34" charset="0"/>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374287" y="3964944"/>
            <a:ext cx="3522371" cy="523220"/>
          </a:xfrm>
          <a:prstGeom prst="rect">
            <a:avLst/>
          </a:prstGeom>
          <a:noFill/>
        </p:spPr>
        <p:txBody>
          <a:bodyPr wrap="square" rtlCol="0">
            <a:spAutoFit/>
          </a:bodyPr>
          <a:lstStyle/>
          <a:p>
            <a:pPr algn="l"/>
            <a:r>
              <a:rPr lang="en-US" sz="1400" dirty="0">
                <a:solidFill>
                  <a:schemeClr val="bg1">
                    <a:lumMod val="50000"/>
                  </a:schemeClr>
                </a:solidFill>
              </a:rPr>
              <a:t>September 14 -17, 2016</a:t>
            </a:r>
            <a:br>
              <a:rPr lang="en-US" sz="1400" dirty="0">
                <a:solidFill>
                  <a:schemeClr val="bg1">
                    <a:lumMod val="50000"/>
                  </a:schemeClr>
                </a:solidFill>
              </a:rPr>
            </a:br>
            <a:r>
              <a:rPr lang="en-US" sz="1400" dirty="0">
                <a:solidFill>
                  <a:schemeClr val="bg1">
                    <a:lumMod val="50000"/>
                  </a:schemeClr>
                </a:solidFill>
              </a:rPr>
              <a:t>London, UK</a:t>
            </a:r>
          </a:p>
        </p:txBody>
      </p:sp>
      <p:sp>
        <p:nvSpPr>
          <p:cNvPr id="4" name="TextBox 3"/>
          <p:cNvSpPr txBox="1"/>
          <p:nvPr/>
        </p:nvSpPr>
        <p:spPr>
          <a:xfrm>
            <a:off x="3543300" y="4813994"/>
            <a:ext cx="6619875" cy="276999"/>
          </a:xfrm>
          <a:prstGeom prst="rect">
            <a:avLst/>
          </a:prstGeom>
          <a:noFill/>
        </p:spPr>
        <p:txBody>
          <a:bodyPr wrap="square" rtlCol="0">
            <a:spAutoFit/>
          </a:bodyPr>
          <a:lstStyle/>
          <a:p>
            <a:pPr algn="l"/>
            <a:r>
              <a:rPr lang="en-US" sz="900" dirty="0"/>
              <a:t>Copyright 2016 Lind Publishing Inc.  All rights reserved</a:t>
            </a:r>
            <a:r>
              <a:rPr lang="en-US" dirty="0"/>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912" y="1950859"/>
            <a:ext cx="2194560" cy="704187"/>
          </a:xfrm>
          <a:prstGeom prst="rect">
            <a:avLst/>
          </a:prstGeom>
        </p:spPr>
      </p:pic>
      <p:sp>
        <p:nvSpPr>
          <p:cNvPr id="8" name="Rectangle 7"/>
          <p:cNvSpPr/>
          <p:nvPr/>
        </p:nvSpPr>
        <p:spPr>
          <a:xfrm>
            <a:off x="343501" y="2649879"/>
            <a:ext cx="2544351" cy="246221"/>
          </a:xfrm>
          <a:prstGeom prst="rect">
            <a:avLst/>
          </a:prstGeom>
        </p:spPr>
        <p:txBody>
          <a:bodyPr wrap="none">
            <a:spAutoFit/>
          </a:bodyPr>
          <a:lstStyle/>
          <a:p>
            <a:r>
              <a:rPr lang="en-US" sz="1000" kern="1000" cap="all" spc="-60" dirty="0">
                <a:solidFill>
                  <a:schemeClr val="bg1">
                    <a:lumMod val="50000"/>
                  </a:schemeClr>
                </a:solidFill>
                <a:latin typeface="+mn-lt"/>
              </a:rPr>
              <a:t>21</a:t>
            </a:r>
            <a:r>
              <a:rPr lang="en-US" sz="1000" kern="1000" cap="all" spc="-60" baseline="30000" dirty="0">
                <a:solidFill>
                  <a:schemeClr val="bg1">
                    <a:lumMod val="50000"/>
                  </a:schemeClr>
                </a:solidFill>
                <a:latin typeface="+mn-lt"/>
              </a:rPr>
              <a:t>ST</a:t>
            </a:r>
            <a:r>
              <a:rPr lang="en-US" sz="1000" kern="1000" cap="all" spc="-60" dirty="0">
                <a:solidFill>
                  <a:schemeClr val="bg1">
                    <a:lumMod val="50000"/>
                  </a:schemeClr>
                </a:solidFill>
                <a:latin typeface="+mn-lt"/>
              </a:rPr>
              <a:t> </a:t>
            </a:r>
            <a:r>
              <a:rPr lang="en-US" sz="1000" kern="1000" spc="-60" dirty="0">
                <a:solidFill>
                  <a:schemeClr val="bg1">
                    <a:lumMod val="50000"/>
                  </a:schemeClr>
                </a:solidFill>
                <a:latin typeface="+mn-lt"/>
              </a:rPr>
              <a:t>Annual Conference of Rehabilitation IN MS</a:t>
            </a:r>
          </a:p>
        </p:txBody>
      </p:sp>
      <p:sp>
        <p:nvSpPr>
          <p:cNvPr id="6" name="Rectangle 5"/>
          <p:cNvSpPr/>
          <p:nvPr/>
        </p:nvSpPr>
        <p:spPr>
          <a:xfrm>
            <a:off x="306173" y="3144341"/>
            <a:ext cx="5728491" cy="461665"/>
          </a:xfrm>
          <a:prstGeom prst="rect">
            <a:avLst/>
          </a:prstGeom>
        </p:spPr>
        <p:txBody>
          <a:bodyPr wrap="none">
            <a:spAutoFit/>
          </a:bodyPr>
          <a:lstStyle/>
          <a:p>
            <a:r>
              <a:rPr lang="en-US" sz="2400" b="1" kern="1000" spc="-60" dirty="0">
                <a:solidFill>
                  <a:schemeClr val="bg1">
                    <a:lumMod val="50000"/>
                  </a:schemeClr>
                </a:solidFill>
                <a:latin typeface="+mn-lt"/>
              </a:rPr>
              <a:t>Selected highlights from ECTRIMS 2016</a:t>
            </a:r>
          </a:p>
        </p:txBody>
      </p:sp>
    </p:spTree>
    <p:extLst>
      <p:ext uri="{BB962C8B-B14F-4D97-AF65-F5344CB8AC3E}">
        <p14:creationId xmlns:p14="http://schemas.microsoft.com/office/powerpoint/2010/main" val="2912574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Emerging concepts – MOG Ab disorders</a:t>
            </a:r>
            <a:endParaRPr lang="en-CA" dirty="0"/>
          </a:p>
        </p:txBody>
      </p:sp>
      <p:sp>
        <p:nvSpPr>
          <p:cNvPr id="7" name="Content Placeholder 6"/>
          <p:cNvSpPr>
            <a:spLocks noGrp="1"/>
          </p:cNvSpPr>
          <p:nvPr>
            <p:ph idx="1"/>
          </p:nvPr>
        </p:nvSpPr>
        <p:spPr/>
        <p:txBody>
          <a:bodyPr/>
          <a:lstStyle/>
          <a:p>
            <a:pPr>
              <a:spcAft>
                <a:spcPts val="0"/>
              </a:spcAft>
            </a:pPr>
            <a:r>
              <a:rPr lang="en-CA" sz="1500" dirty="0"/>
              <a:t>MOG antibodies may be found across a range of demyelinating diseases: </a:t>
            </a:r>
            <a:br>
              <a:rPr lang="en-CA" sz="1500" dirty="0"/>
            </a:br>
            <a:r>
              <a:rPr lang="en-CA" sz="1500" dirty="0"/>
              <a:t>NMOSD, ADEM, ON, MS, etc.</a:t>
            </a:r>
          </a:p>
          <a:p>
            <a:pPr>
              <a:spcAft>
                <a:spcPts val="0"/>
              </a:spcAft>
            </a:pPr>
            <a:r>
              <a:rPr lang="en-CA" sz="1500" dirty="0"/>
              <a:t>MOG almost exclusively expressed in CNS; located on outermost layer of myelin → easy access for potential pathogenic autoantibody binding</a:t>
            </a:r>
          </a:p>
          <a:p>
            <a:r>
              <a:rPr lang="en-CA" sz="1500" dirty="0"/>
              <a:t>Differential diagnosis may be challenging</a:t>
            </a:r>
          </a:p>
          <a:p>
            <a:pPr marL="119063" indent="0">
              <a:spcAft>
                <a:spcPts val="0"/>
              </a:spcAft>
              <a:buNone/>
            </a:pPr>
            <a:r>
              <a:rPr lang="en-CA" sz="1800" b="1" u="sng" dirty="0"/>
              <a:t>MOG Ab disease </a:t>
            </a:r>
          </a:p>
          <a:p>
            <a:pPr>
              <a:spcAft>
                <a:spcPts val="0"/>
              </a:spcAft>
            </a:pPr>
            <a:r>
              <a:rPr lang="en-CA" sz="1500" dirty="0" err="1"/>
              <a:t>Male:female</a:t>
            </a:r>
            <a:r>
              <a:rPr lang="en-CA" sz="1500" dirty="0"/>
              <a:t> ratio ~1:1; younger age of onset; ON predominant; generally more favourable outcome vs. AQP4-Ab disease</a:t>
            </a:r>
          </a:p>
          <a:p>
            <a:pPr>
              <a:spcAft>
                <a:spcPts val="0"/>
              </a:spcAft>
            </a:pPr>
            <a:r>
              <a:rPr lang="en-CA" sz="1500" dirty="0"/>
              <a:t>Common phenotypes at presentation: myelitis (</a:t>
            </a:r>
            <a:r>
              <a:rPr lang="en-CA" sz="1500" dirty="0" err="1"/>
              <a:t>espec</a:t>
            </a:r>
            <a:r>
              <a:rPr lang="en-CA" sz="1500" dirty="0"/>
              <a:t>. adult), encephalopathy (</a:t>
            </a:r>
            <a:r>
              <a:rPr lang="en-CA" sz="1500" dirty="0" err="1"/>
              <a:t>espec</a:t>
            </a:r>
            <a:r>
              <a:rPr lang="en-CA" sz="1500" dirty="0"/>
              <a:t>. pediatric), unilateral ON</a:t>
            </a:r>
          </a:p>
          <a:p>
            <a:pPr>
              <a:spcAft>
                <a:spcPts val="0"/>
              </a:spcAft>
            </a:pPr>
            <a:r>
              <a:rPr lang="en-CA" sz="1500" dirty="0"/>
              <a:t>Common brain MRI findings: large, fluffy, bilateral lesions, often in brainstem, cerebellar peduncles, basal ganglia and thalamus</a:t>
            </a:r>
          </a:p>
        </p:txBody>
      </p:sp>
      <p:sp>
        <p:nvSpPr>
          <p:cNvPr id="4" name="Slide Number Placeholder 3"/>
          <p:cNvSpPr>
            <a:spLocks noGrp="1"/>
          </p:cNvSpPr>
          <p:nvPr>
            <p:ph type="sldNum" sz="quarter" idx="12"/>
          </p:nvPr>
        </p:nvSpPr>
        <p:spPr/>
        <p:txBody>
          <a:bodyPr/>
          <a:lstStyle/>
          <a:p>
            <a:fld id="{8BE78ECE-F8D7-4923-B1D1-D9DC8AA04550}" type="slidenum">
              <a:rPr lang="en-CA" smtClean="0"/>
              <a:pPr/>
              <a:t>10</a:t>
            </a:fld>
            <a:endParaRPr lang="en-CA" dirty="0"/>
          </a:p>
        </p:txBody>
      </p:sp>
      <p:sp>
        <p:nvSpPr>
          <p:cNvPr id="8" name="Rectangle 7"/>
          <p:cNvSpPr>
            <a:spLocks noChangeArrowheads="1"/>
          </p:cNvSpPr>
          <p:nvPr/>
        </p:nvSpPr>
        <p:spPr bwMode="auto">
          <a:xfrm>
            <a:off x="1549508" y="4868328"/>
            <a:ext cx="6019692"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fr-FR" sz="900" dirty="0">
                <a:solidFill>
                  <a:srgbClr val="3F4751"/>
                </a:solidFill>
                <a:latin typeface="Microsoft New Tai Lue" panose="020B0502040204020203" pitchFamily="34" charset="0"/>
                <a:cs typeface="Microsoft New Tai Lue" panose="020B0502040204020203" pitchFamily="34" charset="0"/>
              </a:rPr>
              <a:t>Palace et al. Abstract 105. </a:t>
            </a:r>
            <a:r>
              <a:rPr lang="fr-FR" sz="900" dirty="0" err="1">
                <a:solidFill>
                  <a:srgbClr val="3F4751"/>
                </a:solidFill>
                <a:latin typeface="Microsoft New Tai Lue" panose="020B0502040204020203" pitchFamily="34" charset="0"/>
                <a:cs typeface="Microsoft New Tai Lue" panose="020B0502040204020203" pitchFamily="34" charset="0"/>
              </a:rPr>
              <a:t>Cobo</a:t>
            </a:r>
            <a:r>
              <a:rPr lang="fr-FR" sz="900" dirty="0">
                <a:solidFill>
                  <a:srgbClr val="3F4751"/>
                </a:solidFill>
                <a:latin typeface="Microsoft New Tai Lue" panose="020B0502040204020203" pitchFamily="34" charset="0"/>
                <a:cs typeface="Microsoft New Tai Lue" panose="020B0502040204020203" pitchFamily="34" charset="0"/>
              </a:rPr>
              <a:t>-Calvo et al. Abstract P809. </a:t>
            </a:r>
          </a:p>
        </p:txBody>
      </p:sp>
      <p:sp>
        <p:nvSpPr>
          <p:cNvPr id="9" name="TextBox 11"/>
          <p:cNvSpPr txBox="1"/>
          <p:nvPr/>
        </p:nvSpPr>
        <p:spPr>
          <a:xfrm>
            <a:off x="486922" y="4550232"/>
            <a:ext cx="8453878" cy="230832"/>
          </a:xfrm>
          <a:prstGeom prst="rect">
            <a:avLst/>
          </a:prstGeom>
          <a:noFill/>
        </p:spPr>
        <p:txBody>
          <a:bodyPr wrap="square" rtlCol="0">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algn="l"/>
            <a:r>
              <a:rPr lang="en-US" sz="900" dirty="0"/>
              <a:t>MOG, myelin oligodendrocyte glycoprotein; NMOSD, </a:t>
            </a:r>
            <a:r>
              <a:rPr lang="en-US" sz="900" dirty="0" err="1"/>
              <a:t>neuromyelitis</a:t>
            </a:r>
            <a:r>
              <a:rPr lang="en-US" sz="900" dirty="0"/>
              <a:t> </a:t>
            </a:r>
            <a:r>
              <a:rPr lang="en-US" sz="900" dirty="0" err="1"/>
              <a:t>optica</a:t>
            </a:r>
            <a:r>
              <a:rPr lang="en-US" sz="900" dirty="0"/>
              <a:t> spectrum disorder; ADEM, acute disseminated encephalomyelitis; ON, optic neuritis</a:t>
            </a:r>
          </a:p>
        </p:txBody>
      </p:sp>
    </p:spTree>
    <p:extLst>
      <p:ext uri="{BB962C8B-B14F-4D97-AF65-F5344CB8AC3E}">
        <p14:creationId xmlns:p14="http://schemas.microsoft.com/office/powerpoint/2010/main" val="4788655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Immunology – Effect on lymphocyte subsets</a:t>
            </a:r>
          </a:p>
        </p:txBody>
      </p:sp>
      <p:sp>
        <p:nvSpPr>
          <p:cNvPr id="7" name="Content Placeholder 6"/>
          <p:cNvSpPr>
            <a:spLocks noGrp="1"/>
          </p:cNvSpPr>
          <p:nvPr>
            <p:ph idx="1"/>
          </p:nvPr>
        </p:nvSpPr>
        <p:spPr/>
        <p:txBody>
          <a:bodyPr/>
          <a:lstStyle/>
          <a:p>
            <a:pPr marL="119063" indent="0">
              <a:buNone/>
            </a:pPr>
            <a:r>
              <a:rPr lang="en-CA" sz="2000" dirty="0"/>
              <a:t>Emerging importance of the effect of DMTs on T and B cell subsets</a:t>
            </a:r>
          </a:p>
          <a:p>
            <a:r>
              <a:rPr lang="en-CA" sz="2000" b="1" dirty="0" err="1"/>
              <a:t>Teriflunomide</a:t>
            </a:r>
            <a:r>
              <a:rPr lang="en-CA" sz="2000" dirty="0"/>
              <a:t>: reduces T cells (CD4+, CD8+) and B cells (CD19+)</a:t>
            </a:r>
          </a:p>
          <a:p>
            <a:r>
              <a:rPr lang="en-CA" sz="2000" b="1" dirty="0" err="1"/>
              <a:t>Fingolimod</a:t>
            </a:r>
            <a:r>
              <a:rPr lang="en-CA" sz="2000" b="1" dirty="0"/>
              <a:t>:</a:t>
            </a:r>
            <a:r>
              <a:rPr lang="en-CA" sz="2000" dirty="0"/>
              <a:t> reduces CD19+ B cells and memory B cells </a:t>
            </a:r>
          </a:p>
          <a:p>
            <a:pPr>
              <a:spcAft>
                <a:spcPts val="0"/>
              </a:spcAft>
            </a:pPr>
            <a:r>
              <a:rPr lang="en-CA" sz="2000" b="1" dirty="0"/>
              <a:t>DMF: </a:t>
            </a:r>
          </a:p>
          <a:p>
            <a:pPr lvl="1">
              <a:spcAft>
                <a:spcPts val="0"/>
              </a:spcAft>
            </a:pPr>
            <a:r>
              <a:rPr lang="en-CA" sz="1800" dirty="0"/>
              <a:t>Reduces CD8+ T cells &gt;&gt; CD4+ T cells; 1.4-fold increase in CD4+/CD8+ ratio</a:t>
            </a:r>
          </a:p>
          <a:p>
            <a:pPr lvl="1">
              <a:spcAft>
                <a:spcPts val="0"/>
              </a:spcAft>
            </a:pPr>
            <a:r>
              <a:rPr lang="en-CA" sz="1800" dirty="0"/>
              <a:t>Integrated safety analysis: mean ALC reduced 30% in year 1</a:t>
            </a:r>
          </a:p>
          <a:p>
            <a:pPr lvl="2">
              <a:spcBef>
                <a:spcPts val="0"/>
              </a:spcBef>
              <a:spcAft>
                <a:spcPts val="0"/>
              </a:spcAft>
            </a:pPr>
            <a:r>
              <a:rPr lang="en-CA" sz="1600" dirty="0"/>
              <a:t>Lymphopenia ≥6 months: severe 2.5%, moderate 10.9%</a:t>
            </a:r>
          </a:p>
          <a:p>
            <a:pPr lvl="1"/>
            <a:r>
              <a:rPr lang="en-CA" sz="1800" dirty="0"/>
              <a:t>Retrospective study (n=155) reported that 21% of DMF-treated patients had grade 3-4 CD8+ lymphopenia (≤100 mm</a:t>
            </a:r>
            <a:r>
              <a:rPr lang="en-CA" sz="1800" baseline="30000" dirty="0"/>
              <a:t>3</a:t>
            </a:r>
            <a:r>
              <a:rPr lang="en-CA" sz="1800" dirty="0"/>
              <a:t>), including 9% with grade 1 lymphopenia (ALC ≥800 µL) but severe CD8+ lymphopenia</a:t>
            </a:r>
          </a:p>
        </p:txBody>
      </p:sp>
      <p:sp>
        <p:nvSpPr>
          <p:cNvPr id="4" name="Slide Number Placeholder 3"/>
          <p:cNvSpPr>
            <a:spLocks noGrp="1"/>
          </p:cNvSpPr>
          <p:nvPr>
            <p:ph type="sldNum" sz="quarter" idx="12"/>
          </p:nvPr>
        </p:nvSpPr>
        <p:spPr/>
        <p:txBody>
          <a:bodyPr/>
          <a:lstStyle/>
          <a:p>
            <a:fld id="{8BE78ECE-F8D7-4923-B1D1-D9DC8AA04550}" type="slidenum">
              <a:rPr lang="en-CA" smtClean="0"/>
              <a:pPr/>
              <a:t>11</a:t>
            </a:fld>
            <a:endParaRPr lang="en-CA" dirty="0"/>
          </a:p>
        </p:txBody>
      </p:sp>
      <p:sp>
        <p:nvSpPr>
          <p:cNvPr id="8" name="Rectangle 7"/>
          <p:cNvSpPr>
            <a:spLocks noChangeArrowheads="1"/>
          </p:cNvSpPr>
          <p:nvPr/>
        </p:nvSpPr>
        <p:spPr bwMode="auto">
          <a:xfrm>
            <a:off x="1549508" y="4868328"/>
            <a:ext cx="6019692"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fr-FR" sz="900" dirty="0" err="1">
                <a:solidFill>
                  <a:srgbClr val="3F4751"/>
                </a:solidFill>
                <a:latin typeface="Microsoft New Tai Lue" panose="020B0502040204020203" pitchFamily="34" charset="0"/>
                <a:cs typeface="Microsoft New Tai Lue" panose="020B0502040204020203" pitchFamily="34" charset="0"/>
              </a:rPr>
              <a:t>Wiendl</a:t>
            </a:r>
            <a:r>
              <a:rPr lang="fr-FR" sz="900" dirty="0">
                <a:solidFill>
                  <a:srgbClr val="3F4751"/>
                </a:solidFill>
                <a:latin typeface="Microsoft New Tai Lue" panose="020B0502040204020203" pitchFamily="34" charset="0"/>
                <a:cs typeface="Microsoft New Tai Lue" panose="020B0502040204020203" pitchFamily="34" charset="0"/>
              </a:rPr>
              <a:t> et al. Abstract P1044. </a:t>
            </a:r>
            <a:r>
              <a:rPr lang="fr-FR" sz="900" dirty="0" err="1">
                <a:solidFill>
                  <a:srgbClr val="3F4751"/>
                </a:solidFill>
                <a:latin typeface="Microsoft New Tai Lue" panose="020B0502040204020203" pitchFamily="34" charset="0"/>
                <a:cs typeface="Microsoft New Tai Lue" panose="020B0502040204020203" pitchFamily="34" charset="0"/>
              </a:rPr>
              <a:t>Blumenfeld</a:t>
            </a:r>
            <a:r>
              <a:rPr lang="fr-FR" sz="900" dirty="0">
                <a:solidFill>
                  <a:srgbClr val="3F4751"/>
                </a:solidFill>
                <a:latin typeface="Microsoft New Tai Lue" panose="020B0502040204020203" pitchFamily="34" charset="0"/>
                <a:cs typeface="Microsoft New Tai Lue" panose="020B0502040204020203" pitchFamily="34" charset="0"/>
              </a:rPr>
              <a:t> et al. </a:t>
            </a:r>
            <a:r>
              <a:rPr lang="fr-FR" sz="900" dirty="0" err="1">
                <a:solidFill>
                  <a:srgbClr val="3F4751"/>
                </a:solidFill>
                <a:latin typeface="Microsoft New Tai Lue" panose="020B0502040204020203" pitchFamily="34" charset="0"/>
                <a:cs typeface="Microsoft New Tai Lue" panose="020B0502040204020203" pitchFamily="34" charset="0"/>
              </a:rPr>
              <a:t>Abstact</a:t>
            </a:r>
            <a:r>
              <a:rPr lang="fr-FR" sz="900" dirty="0">
                <a:solidFill>
                  <a:srgbClr val="3F4751"/>
                </a:solidFill>
                <a:latin typeface="Microsoft New Tai Lue" panose="020B0502040204020203" pitchFamily="34" charset="0"/>
                <a:cs typeface="Microsoft New Tai Lue" panose="020B0502040204020203" pitchFamily="34" charset="0"/>
              </a:rPr>
              <a:t> 47. Fox et al. Abstract P716. </a:t>
            </a:r>
            <a:r>
              <a:rPr lang="fr-FR" sz="900" dirty="0" err="1">
                <a:solidFill>
                  <a:srgbClr val="3F4751"/>
                </a:solidFill>
                <a:latin typeface="Microsoft New Tai Lue" panose="020B0502040204020203" pitchFamily="34" charset="0"/>
                <a:cs typeface="Microsoft New Tai Lue" panose="020B0502040204020203" pitchFamily="34" charset="0"/>
              </a:rPr>
              <a:t>Ghadiri</a:t>
            </a:r>
            <a:r>
              <a:rPr lang="fr-FR" sz="900" dirty="0">
                <a:solidFill>
                  <a:srgbClr val="3F4751"/>
                </a:solidFill>
                <a:latin typeface="Microsoft New Tai Lue" panose="020B0502040204020203" pitchFamily="34" charset="0"/>
                <a:cs typeface="Microsoft New Tai Lue" panose="020B0502040204020203" pitchFamily="34" charset="0"/>
              </a:rPr>
              <a:t> et al. Abstract P652.</a:t>
            </a:r>
          </a:p>
        </p:txBody>
      </p:sp>
    </p:spTree>
    <p:extLst>
      <p:ext uri="{BB962C8B-B14F-4D97-AF65-F5344CB8AC3E}">
        <p14:creationId xmlns:p14="http://schemas.microsoft.com/office/powerpoint/2010/main" val="1082176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599714" cy="857250"/>
          </a:xfrm>
        </p:spPr>
        <p:txBody>
          <a:bodyPr>
            <a:normAutofit/>
          </a:bodyPr>
          <a:lstStyle/>
          <a:p>
            <a:r>
              <a:rPr lang="en-US" sz="2200" dirty="0"/>
              <a:t>Treatment trials – Relapsing MS</a:t>
            </a:r>
            <a:br>
              <a:rPr lang="en-US" sz="2200" dirty="0"/>
            </a:br>
            <a:r>
              <a:rPr lang="en-US" sz="2800" dirty="0"/>
              <a:t>TEMSO extension </a:t>
            </a:r>
            <a:endParaRPr lang="en-CA" sz="2800" dirty="0"/>
          </a:p>
        </p:txBody>
      </p:sp>
      <p:sp>
        <p:nvSpPr>
          <p:cNvPr id="7" name="Content Placeholder 6"/>
          <p:cNvSpPr>
            <a:spLocks noGrp="1"/>
          </p:cNvSpPr>
          <p:nvPr>
            <p:ph idx="1"/>
          </p:nvPr>
        </p:nvSpPr>
        <p:spPr>
          <a:xfrm>
            <a:off x="228600" y="3817256"/>
            <a:ext cx="8915400" cy="696685"/>
          </a:xfrm>
        </p:spPr>
        <p:txBody>
          <a:bodyPr/>
          <a:lstStyle/>
          <a:p>
            <a:pPr>
              <a:spcAft>
                <a:spcPts val="0"/>
              </a:spcAft>
            </a:pPr>
            <a:r>
              <a:rPr lang="en-US" sz="1400" dirty="0"/>
              <a:t>10.8% on continuous </a:t>
            </a:r>
            <a:r>
              <a:rPr lang="en-US" sz="1400" dirty="0" err="1"/>
              <a:t>teriflunomide</a:t>
            </a:r>
            <a:r>
              <a:rPr lang="en-US" sz="1400" dirty="0"/>
              <a:t> 14 mg discontinued due to AEs</a:t>
            </a:r>
          </a:p>
          <a:p>
            <a:pPr>
              <a:spcAft>
                <a:spcPts val="0"/>
              </a:spcAft>
            </a:pPr>
            <a:r>
              <a:rPr lang="en-US" sz="1400" dirty="0"/>
              <a:t>Hair thinning, ALT increases and diarrhea were generally mild and rarely led to discontinuation</a:t>
            </a:r>
          </a:p>
          <a:p>
            <a:pPr>
              <a:spcAft>
                <a:spcPts val="0"/>
              </a:spcAft>
            </a:pPr>
            <a:r>
              <a:rPr lang="en-US" sz="1400" dirty="0"/>
              <a:t>Lymphocyte counts remained stable over time</a:t>
            </a:r>
          </a:p>
        </p:txBody>
      </p:sp>
      <p:sp>
        <p:nvSpPr>
          <p:cNvPr id="4" name="Slide Number Placeholder 3"/>
          <p:cNvSpPr>
            <a:spLocks noGrp="1"/>
          </p:cNvSpPr>
          <p:nvPr>
            <p:ph type="sldNum" sz="quarter" idx="12"/>
          </p:nvPr>
        </p:nvSpPr>
        <p:spPr/>
        <p:txBody>
          <a:bodyPr/>
          <a:lstStyle/>
          <a:p>
            <a:fld id="{8BE78ECE-F8D7-4923-B1D1-D9DC8AA04550}" type="slidenum">
              <a:rPr lang="en-CA" smtClean="0"/>
              <a:pPr/>
              <a:t>12</a:t>
            </a:fld>
            <a:endParaRPr lang="en-CA" dirty="0"/>
          </a:p>
        </p:txBody>
      </p:sp>
      <p:sp>
        <p:nvSpPr>
          <p:cNvPr id="8" name="Rectangle 7"/>
          <p:cNvSpPr>
            <a:spLocks noChangeArrowheads="1"/>
          </p:cNvSpPr>
          <p:nvPr/>
        </p:nvSpPr>
        <p:spPr bwMode="auto">
          <a:xfrm>
            <a:off x="1549508" y="4868328"/>
            <a:ext cx="6019692"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da-DK" sz="900" dirty="0">
                <a:solidFill>
                  <a:srgbClr val="3F4751"/>
                </a:solidFill>
                <a:latin typeface="Microsoft New Tai Lue" panose="020B0502040204020203" pitchFamily="34" charset="0"/>
                <a:cs typeface="Microsoft New Tai Lue" panose="020B0502040204020203" pitchFamily="34" charset="0"/>
              </a:rPr>
              <a:t>Freedman et al. Abstract P692.</a:t>
            </a:r>
          </a:p>
        </p:txBody>
      </p:sp>
      <p:sp>
        <p:nvSpPr>
          <p:cNvPr id="11" name="TextBox 10"/>
          <p:cNvSpPr txBox="1"/>
          <p:nvPr/>
        </p:nvSpPr>
        <p:spPr>
          <a:xfrm>
            <a:off x="4854902" y="1260247"/>
            <a:ext cx="3918983" cy="307777"/>
          </a:xfrm>
          <a:prstGeom prst="rect">
            <a:avLst/>
          </a:prstGeom>
          <a:noFill/>
        </p:spPr>
        <p:txBody>
          <a:bodyPr wrap="square" rtlCol="0">
            <a:spAutoFit/>
          </a:bodyPr>
          <a:lstStyle/>
          <a:p>
            <a:pPr algn="ctr"/>
            <a:r>
              <a:rPr lang="en-CA" sz="1400" dirty="0"/>
              <a:t>Lymphocyte count</a:t>
            </a:r>
          </a:p>
        </p:txBody>
      </p:sp>
      <p:sp>
        <p:nvSpPr>
          <p:cNvPr id="13" name="TextBox 12"/>
          <p:cNvSpPr txBox="1"/>
          <p:nvPr/>
        </p:nvSpPr>
        <p:spPr>
          <a:xfrm>
            <a:off x="576263" y="1251498"/>
            <a:ext cx="3785280" cy="307777"/>
          </a:xfrm>
          <a:prstGeom prst="rect">
            <a:avLst/>
          </a:prstGeom>
          <a:noFill/>
        </p:spPr>
        <p:txBody>
          <a:bodyPr wrap="square" rtlCol="0">
            <a:spAutoFit/>
          </a:bodyPr>
          <a:lstStyle/>
          <a:p>
            <a:pPr algn="ctr"/>
            <a:r>
              <a:rPr lang="en-US" sz="1400" dirty="0"/>
              <a:t>Hair thinning, liver enzymes and diarrhea</a:t>
            </a:r>
          </a:p>
        </p:txBody>
      </p:sp>
      <p:pic>
        <p:nvPicPr>
          <p:cNvPr id="2050" name="Picture 2" descr="I:\Lind Publishing\2016_09_30_ECTRIMS 2016 Report\Graphics\Freedman_fig Hair thinning, liver enzymes and diarrhea.JPG"/>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80316" y="1462520"/>
            <a:ext cx="4188635" cy="2197226"/>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I:\Lind Publishing\2016_09_30_ECTRIMS 2016 Report\Graphics\Freedman_fig Lymphocyte count.JP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4854902" y="1465539"/>
            <a:ext cx="3810127" cy="23662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6538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599714" cy="857250"/>
          </a:xfrm>
        </p:spPr>
        <p:txBody>
          <a:bodyPr>
            <a:normAutofit/>
          </a:bodyPr>
          <a:lstStyle/>
          <a:p>
            <a:r>
              <a:rPr lang="en-US" sz="2200" dirty="0"/>
              <a:t>Treatment trials – Relapsing MS</a:t>
            </a:r>
            <a:br>
              <a:rPr lang="en-US" sz="2200" dirty="0"/>
            </a:br>
            <a:r>
              <a:rPr lang="en-US" sz="2800" dirty="0"/>
              <a:t>ENDORSE extension </a:t>
            </a:r>
            <a:endParaRPr lang="en-CA" sz="2800" dirty="0"/>
          </a:p>
        </p:txBody>
      </p:sp>
      <p:sp>
        <p:nvSpPr>
          <p:cNvPr id="7" name="Content Placeholder 6"/>
          <p:cNvSpPr>
            <a:spLocks noGrp="1"/>
          </p:cNvSpPr>
          <p:nvPr>
            <p:ph idx="1"/>
          </p:nvPr>
        </p:nvSpPr>
        <p:spPr>
          <a:xfrm>
            <a:off x="6248400" y="1158648"/>
            <a:ext cx="2699657" cy="3108555"/>
          </a:xfrm>
        </p:spPr>
        <p:txBody>
          <a:bodyPr/>
          <a:lstStyle/>
          <a:p>
            <a:pPr>
              <a:spcBef>
                <a:spcPts val="600"/>
              </a:spcBef>
              <a:spcAft>
                <a:spcPts val="600"/>
              </a:spcAft>
            </a:pPr>
            <a:r>
              <a:rPr lang="en-US" sz="1400" dirty="0"/>
              <a:t>7-year data for the subgroup of newly-diagnosed patients</a:t>
            </a:r>
          </a:p>
          <a:p>
            <a:pPr>
              <a:spcBef>
                <a:spcPts val="600"/>
              </a:spcBef>
              <a:spcAft>
                <a:spcPts val="600"/>
              </a:spcAft>
            </a:pPr>
            <a:r>
              <a:rPr lang="en-US" sz="1400" dirty="0"/>
              <a:t>ARR 0.13 for pts on DMF 240 mg BID</a:t>
            </a:r>
          </a:p>
          <a:p>
            <a:pPr>
              <a:spcBef>
                <a:spcPts val="600"/>
              </a:spcBef>
              <a:spcAft>
                <a:spcPts val="600"/>
              </a:spcAft>
            </a:pPr>
            <a:r>
              <a:rPr lang="en-US" sz="1400" dirty="0"/>
              <a:t>% with 6-month confirmed disability progression was 18% for DMF/DMF group</a:t>
            </a:r>
          </a:p>
          <a:p>
            <a:pPr>
              <a:spcBef>
                <a:spcPts val="600"/>
              </a:spcBef>
              <a:spcAft>
                <a:spcPts val="600"/>
              </a:spcAft>
            </a:pPr>
            <a:r>
              <a:rPr lang="en-US" sz="1400" dirty="0"/>
              <a:t>Majority of DMF/DMF group were free of relapses (61.8%) and disability progression (85.4%)</a:t>
            </a:r>
          </a:p>
        </p:txBody>
      </p:sp>
      <p:sp>
        <p:nvSpPr>
          <p:cNvPr id="4" name="Slide Number Placeholder 3"/>
          <p:cNvSpPr>
            <a:spLocks noGrp="1"/>
          </p:cNvSpPr>
          <p:nvPr>
            <p:ph type="sldNum" sz="quarter" idx="12"/>
          </p:nvPr>
        </p:nvSpPr>
        <p:spPr/>
        <p:txBody>
          <a:bodyPr/>
          <a:lstStyle/>
          <a:p>
            <a:fld id="{8BE78ECE-F8D7-4923-B1D1-D9DC8AA04550}" type="slidenum">
              <a:rPr lang="en-CA" smtClean="0"/>
              <a:pPr/>
              <a:t>13</a:t>
            </a:fld>
            <a:endParaRPr lang="en-CA" dirty="0"/>
          </a:p>
        </p:txBody>
      </p:sp>
      <p:sp>
        <p:nvSpPr>
          <p:cNvPr id="8" name="Rectangle 7"/>
          <p:cNvSpPr>
            <a:spLocks noChangeArrowheads="1"/>
          </p:cNvSpPr>
          <p:nvPr/>
        </p:nvSpPr>
        <p:spPr bwMode="auto">
          <a:xfrm>
            <a:off x="1549508" y="4868328"/>
            <a:ext cx="6019692"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da-DK" sz="900" dirty="0">
                <a:solidFill>
                  <a:srgbClr val="3F4751"/>
                </a:solidFill>
                <a:latin typeface="Microsoft New Tai Lue" panose="020B0502040204020203" pitchFamily="34" charset="0"/>
                <a:cs typeface="Microsoft New Tai Lue" panose="020B0502040204020203" pitchFamily="34" charset="0"/>
              </a:rPr>
              <a:t>Gold et al. Abstract P631.</a:t>
            </a:r>
          </a:p>
        </p:txBody>
      </p:sp>
      <p:sp>
        <p:nvSpPr>
          <p:cNvPr id="13" name="TextBox 12"/>
          <p:cNvSpPr txBox="1"/>
          <p:nvPr/>
        </p:nvSpPr>
        <p:spPr>
          <a:xfrm>
            <a:off x="261257" y="1251498"/>
            <a:ext cx="5827486" cy="261610"/>
          </a:xfrm>
          <a:prstGeom prst="rect">
            <a:avLst/>
          </a:prstGeom>
          <a:noFill/>
        </p:spPr>
        <p:txBody>
          <a:bodyPr wrap="square" rtlCol="0">
            <a:spAutoFit/>
          </a:bodyPr>
          <a:lstStyle/>
          <a:p>
            <a:pPr algn="ctr"/>
            <a:r>
              <a:rPr lang="en-US" sz="1100" dirty="0"/>
              <a:t>Proportion of newly-diagnosed subgroup with 6-month confirmed disability progression</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1257" y="1614706"/>
            <a:ext cx="5682343" cy="2745518"/>
          </a:xfrm>
          <a:prstGeom prst="rect">
            <a:avLst/>
          </a:prstGeom>
        </p:spPr>
      </p:pic>
    </p:spTree>
    <p:extLst>
      <p:ext uri="{BB962C8B-B14F-4D97-AF65-F5344CB8AC3E}">
        <p14:creationId xmlns:p14="http://schemas.microsoft.com/office/powerpoint/2010/main" val="18373235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599714" cy="857250"/>
          </a:xfrm>
        </p:spPr>
        <p:txBody>
          <a:bodyPr>
            <a:normAutofit/>
          </a:bodyPr>
          <a:lstStyle/>
          <a:p>
            <a:r>
              <a:rPr lang="en-US" sz="2200" dirty="0"/>
              <a:t>Treatment trials – RRMS</a:t>
            </a:r>
            <a:br>
              <a:rPr lang="en-US" sz="2200" dirty="0"/>
            </a:br>
            <a:r>
              <a:rPr lang="en-US" sz="2800" dirty="0"/>
              <a:t>CARE-MS II extension </a:t>
            </a:r>
            <a:endParaRPr lang="en-CA" sz="2800" dirty="0"/>
          </a:p>
        </p:txBody>
      </p:sp>
      <p:sp>
        <p:nvSpPr>
          <p:cNvPr id="7" name="Content Placeholder 6"/>
          <p:cNvSpPr>
            <a:spLocks noGrp="1"/>
          </p:cNvSpPr>
          <p:nvPr>
            <p:ph idx="1"/>
          </p:nvPr>
        </p:nvSpPr>
        <p:spPr>
          <a:xfrm>
            <a:off x="228600" y="3672116"/>
            <a:ext cx="8915400" cy="696685"/>
          </a:xfrm>
        </p:spPr>
        <p:txBody>
          <a:bodyPr/>
          <a:lstStyle/>
          <a:p>
            <a:pPr>
              <a:spcAft>
                <a:spcPts val="0"/>
              </a:spcAft>
            </a:pPr>
            <a:r>
              <a:rPr lang="en-US" sz="1300" dirty="0"/>
              <a:t>50% received only 2 courses of treatment</a:t>
            </a:r>
          </a:p>
          <a:p>
            <a:pPr>
              <a:spcAft>
                <a:spcPts val="0"/>
              </a:spcAft>
            </a:pPr>
            <a:r>
              <a:rPr lang="en-US" sz="1300" dirty="0"/>
              <a:t>ARR in year 6 was 0.15</a:t>
            </a:r>
          </a:p>
          <a:p>
            <a:pPr>
              <a:spcAft>
                <a:spcPts val="0"/>
              </a:spcAft>
            </a:pPr>
            <a:r>
              <a:rPr lang="en-US" sz="1300" dirty="0"/>
              <a:t>72% free of 6-month disability progression; 43% with 6-month confirmed improvement</a:t>
            </a:r>
          </a:p>
          <a:p>
            <a:pPr>
              <a:spcAft>
                <a:spcPts val="0"/>
              </a:spcAft>
            </a:pPr>
            <a:r>
              <a:rPr lang="en-US" sz="1300" dirty="0"/>
              <a:t>77% had stable or improved EDSS score</a:t>
            </a:r>
          </a:p>
        </p:txBody>
      </p:sp>
      <p:sp>
        <p:nvSpPr>
          <p:cNvPr id="4" name="Slide Number Placeholder 3"/>
          <p:cNvSpPr>
            <a:spLocks noGrp="1"/>
          </p:cNvSpPr>
          <p:nvPr>
            <p:ph type="sldNum" sz="quarter" idx="12"/>
          </p:nvPr>
        </p:nvSpPr>
        <p:spPr/>
        <p:txBody>
          <a:bodyPr/>
          <a:lstStyle/>
          <a:p>
            <a:fld id="{8BE78ECE-F8D7-4923-B1D1-D9DC8AA04550}" type="slidenum">
              <a:rPr lang="en-CA" smtClean="0"/>
              <a:pPr/>
              <a:t>14</a:t>
            </a:fld>
            <a:endParaRPr lang="en-CA" dirty="0"/>
          </a:p>
        </p:txBody>
      </p:sp>
      <p:sp>
        <p:nvSpPr>
          <p:cNvPr id="8" name="Rectangle 7"/>
          <p:cNvSpPr>
            <a:spLocks noChangeArrowheads="1"/>
          </p:cNvSpPr>
          <p:nvPr/>
        </p:nvSpPr>
        <p:spPr bwMode="auto">
          <a:xfrm>
            <a:off x="1549508" y="4868328"/>
            <a:ext cx="6019692"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fr-FR" sz="900" dirty="0">
                <a:solidFill>
                  <a:srgbClr val="3F4751"/>
                </a:solidFill>
                <a:latin typeface="Microsoft New Tai Lue" panose="020B0502040204020203" pitchFamily="34" charset="0"/>
                <a:cs typeface="Microsoft New Tai Lue" panose="020B0502040204020203" pitchFamily="34" charset="0"/>
              </a:rPr>
              <a:t>Fox et al. Abstract P1150.</a:t>
            </a:r>
          </a:p>
        </p:txBody>
      </p:sp>
      <p:sp>
        <p:nvSpPr>
          <p:cNvPr id="11" name="TextBox 10"/>
          <p:cNvSpPr txBox="1"/>
          <p:nvPr/>
        </p:nvSpPr>
        <p:spPr>
          <a:xfrm>
            <a:off x="4854902" y="1260247"/>
            <a:ext cx="4180241" cy="276999"/>
          </a:xfrm>
          <a:prstGeom prst="rect">
            <a:avLst/>
          </a:prstGeom>
          <a:noFill/>
        </p:spPr>
        <p:txBody>
          <a:bodyPr wrap="square" rtlCol="0">
            <a:spAutoFit/>
          </a:bodyPr>
          <a:lstStyle/>
          <a:p>
            <a:pPr algn="ctr"/>
            <a:r>
              <a:rPr lang="en-US" dirty="0"/>
              <a:t>% with 6-month confirmed disability improvement</a:t>
            </a:r>
          </a:p>
        </p:txBody>
      </p:sp>
      <p:sp>
        <p:nvSpPr>
          <p:cNvPr id="13" name="TextBox 12"/>
          <p:cNvSpPr txBox="1"/>
          <p:nvPr/>
        </p:nvSpPr>
        <p:spPr>
          <a:xfrm>
            <a:off x="576262" y="1251498"/>
            <a:ext cx="4278639" cy="276999"/>
          </a:xfrm>
          <a:prstGeom prst="rect">
            <a:avLst/>
          </a:prstGeom>
          <a:noFill/>
        </p:spPr>
        <p:txBody>
          <a:bodyPr wrap="square" rtlCol="0">
            <a:spAutoFit/>
          </a:bodyPr>
          <a:lstStyle/>
          <a:p>
            <a:pPr algn="ctr"/>
            <a:r>
              <a:rPr lang="en-US" dirty="0"/>
              <a:t>% free of 6-month confirmed disability progression</a:t>
            </a:r>
          </a:p>
        </p:txBody>
      </p:sp>
      <p:pic>
        <p:nvPicPr>
          <p:cNvPr id="3" name="Picture 2"/>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58331" y="1570946"/>
            <a:ext cx="4062867" cy="2134927"/>
          </a:xfrm>
          <a:prstGeom prst="rect">
            <a:avLst/>
          </a:prstGeom>
        </p:spPr>
      </p:pic>
      <p:pic>
        <p:nvPicPr>
          <p:cNvPr id="5" name="Picture 4"/>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849634" y="1592717"/>
            <a:ext cx="4096663" cy="2139696"/>
          </a:xfrm>
          <a:prstGeom prst="rect">
            <a:avLst/>
          </a:prstGeom>
        </p:spPr>
      </p:pic>
    </p:spTree>
    <p:extLst>
      <p:ext uri="{BB962C8B-B14F-4D97-AF65-F5344CB8AC3E}">
        <p14:creationId xmlns:p14="http://schemas.microsoft.com/office/powerpoint/2010/main" val="1342675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a:t>Treatment trials – RRMS </a:t>
            </a:r>
            <a:br>
              <a:rPr lang="en-US" dirty="0"/>
            </a:br>
            <a:r>
              <a:rPr lang="en-US" dirty="0" err="1"/>
              <a:t>Alemtuzumab</a:t>
            </a:r>
            <a:r>
              <a:rPr lang="en-US" dirty="0"/>
              <a:t>: Safety results – Autoimmunity </a:t>
            </a:r>
            <a:endParaRPr lang="en-CA" dirty="0"/>
          </a:p>
        </p:txBody>
      </p:sp>
      <p:sp>
        <p:nvSpPr>
          <p:cNvPr id="3" name="Content Placeholder 2"/>
          <p:cNvSpPr>
            <a:spLocks noGrp="1"/>
          </p:cNvSpPr>
          <p:nvPr>
            <p:ph idx="1"/>
          </p:nvPr>
        </p:nvSpPr>
        <p:spPr/>
        <p:txBody>
          <a:bodyPr/>
          <a:lstStyle/>
          <a:p>
            <a:r>
              <a:rPr lang="en-US" sz="1800" dirty="0"/>
              <a:t>6-year analysis of autoimmunity in CARE-MS I &amp; II + extensions</a:t>
            </a:r>
            <a:r>
              <a:rPr lang="en-US" sz="1800" baseline="30000" dirty="0"/>
              <a:t>1</a:t>
            </a:r>
          </a:p>
          <a:p>
            <a:pPr>
              <a:spcAft>
                <a:spcPts val="0"/>
              </a:spcAft>
            </a:pPr>
            <a:r>
              <a:rPr lang="en-US" sz="1800" dirty="0"/>
              <a:t>Most autoimmune AEs were mild or moderate</a:t>
            </a:r>
          </a:p>
          <a:p>
            <a:pPr lvl="1"/>
            <a:r>
              <a:rPr lang="en-US" sz="1600" dirty="0"/>
              <a:t>Serious autoimmune AEs were uncommon (&lt;2/100 PY)</a:t>
            </a:r>
          </a:p>
          <a:p>
            <a:pPr>
              <a:spcAft>
                <a:spcPts val="0"/>
              </a:spcAft>
            </a:pPr>
            <a:r>
              <a:rPr lang="en-US" sz="1800" dirty="0"/>
              <a:t>Thyroid AEs: peaked in Year 3</a:t>
            </a:r>
          </a:p>
          <a:p>
            <a:pPr lvl="1"/>
            <a:r>
              <a:rPr lang="en-US" sz="1600" dirty="0"/>
              <a:t>Cumulative: 42.3% at 6 years</a:t>
            </a:r>
          </a:p>
          <a:p>
            <a:pPr>
              <a:spcAft>
                <a:spcPts val="0"/>
              </a:spcAft>
            </a:pPr>
            <a:r>
              <a:rPr lang="en-US" sz="1800" dirty="0"/>
              <a:t>ITP: peaked in year 4</a:t>
            </a:r>
          </a:p>
          <a:p>
            <a:pPr lvl="1">
              <a:spcAft>
                <a:spcPts val="0"/>
              </a:spcAft>
            </a:pPr>
            <a:r>
              <a:rPr lang="en-US" sz="1600" dirty="0"/>
              <a:t>Cumulative 2.6% at 6 years</a:t>
            </a:r>
          </a:p>
          <a:p>
            <a:pPr lvl="1"/>
            <a:r>
              <a:rPr lang="en-US" sz="1600" dirty="0"/>
              <a:t>ITP rate of 2.6% also reported in a real-world study in the UK (n=235)</a:t>
            </a:r>
            <a:r>
              <a:rPr lang="en-US" sz="1600" baseline="30000" dirty="0"/>
              <a:t>2</a:t>
            </a:r>
            <a:endParaRPr lang="en-US" sz="1600" dirty="0"/>
          </a:p>
          <a:p>
            <a:r>
              <a:rPr lang="en-US" sz="1800" dirty="0"/>
              <a:t>Nephropathy: cumulative rate 0.2% at 6 years</a:t>
            </a:r>
          </a:p>
          <a:p>
            <a:r>
              <a:rPr lang="en-US" sz="1800" dirty="0"/>
              <a:t>No patients withdrew from the extension studies due to autoimmune AEs</a:t>
            </a:r>
          </a:p>
        </p:txBody>
      </p:sp>
      <p:sp>
        <p:nvSpPr>
          <p:cNvPr id="4" name="Slide Number Placeholder 3"/>
          <p:cNvSpPr>
            <a:spLocks noGrp="1"/>
          </p:cNvSpPr>
          <p:nvPr>
            <p:ph type="sldNum" sz="quarter" idx="12"/>
          </p:nvPr>
        </p:nvSpPr>
        <p:spPr/>
        <p:txBody>
          <a:bodyPr/>
          <a:lstStyle/>
          <a:p>
            <a:pPr>
              <a:defRPr/>
            </a:pPr>
            <a:fld id="{8BE78ECE-F8D7-4923-B1D1-D9DC8AA04550}" type="slidenum">
              <a:rPr lang="en-CA" smtClean="0"/>
              <a:pPr>
                <a:defRPr/>
              </a:pPr>
              <a:t>15</a:t>
            </a:fld>
            <a:endParaRPr lang="en-CA" dirty="0"/>
          </a:p>
        </p:txBody>
      </p:sp>
      <p:sp>
        <p:nvSpPr>
          <p:cNvPr id="5" name="Rectangle 4"/>
          <p:cNvSpPr>
            <a:spLocks noChangeArrowheads="1"/>
          </p:cNvSpPr>
          <p:nvPr/>
        </p:nvSpPr>
        <p:spPr bwMode="auto">
          <a:xfrm>
            <a:off x="1549508" y="4868328"/>
            <a:ext cx="6019692"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nl-NL" sz="900" dirty="0">
                <a:solidFill>
                  <a:srgbClr val="3F4751"/>
                </a:solidFill>
                <a:latin typeface="Microsoft New Tai Lue" panose="020B0502040204020203" pitchFamily="34" charset="0"/>
                <a:cs typeface="Microsoft New Tai Lue" panose="020B0502040204020203" pitchFamily="34" charset="0"/>
              </a:rPr>
              <a:t>1. Vermersch et al. Abstract 168. 2. Pace et al. Abstract P1260.</a:t>
            </a:r>
          </a:p>
        </p:txBody>
      </p:sp>
    </p:spTree>
    <p:extLst>
      <p:ext uri="{BB962C8B-B14F-4D97-AF65-F5344CB8AC3E}">
        <p14:creationId xmlns:p14="http://schemas.microsoft.com/office/powerpoint/2010/main" val="667514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a:t>Treatment trials – RRMS</a:t>
            </a:r>
            <a:br>
              <a:rPr lang="en-US" dirty="0"/>
            </a:br>
            <a:r>
              <a:rPr lang="en-US" dirty="0"/>
              <a:t>OPERA I/II </a:t>
            </a:r>
            <a:endParaRPr lang="en-CA" dirty="0"/>
          </a:p>
        </p:txBody>
      </p:sp>
      <p:sp>
        <p:nvSpPr>
          <p:cNvPr id="3" name="Slide Number Placeholder 2"/>
          <p:cNvSpPr>
            <a:spLocks noGrp="1"/>
          </p:cNvSpPr>
          <p:nvPr>
            <p:ph type="sldNum" sz="quarter" idx="12"/>
          </p:nvPr>
        </p:nvSpPr>
        <p:spPr/>
        <p:txBody>
          <a:bodyPr/>
          <a:lstStyle/>
          <a:p>
            <a:pPr>
              <a:defRPr/>
            </a:pPr>
            <a:fld id="{8BE78ECE-F8D7-4923-B1D1-D9DC8AA04550}" type="slidenum">
              <a:rPr lang="en-CA" smtClean="0"/>
              <a:pPr>
                <a:defRPr/>
              </a:pPr>
              <a:t>16</a:t>
            </a:fld>
            <a:endParaRPr lang="en-CA"/>
          </a:p>
        </p:txBody>
      </p:sp>
      <p:sp>
        <p:nvSpPr>
          <p:cNvPr id="4" name="Rectangle 3"/>
          <p:cNvSpPr>
            <a:spLocks noChangeArrowheads="1"/>
          </p:cNvSpPr>
          <p:nvPr/>
        </p:nvSpPr>
        <p:spPr bwMode="auto">
          <a:xfrm>
            <a:off x="1549508" y="4868328"/>
            <a:ext cx="6019692"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it-IT" sz="900" dirty="0">
                <a:solidFill>
                  <a:srgbClr val="3F4751"/>
                </a:solidFill>
                <a:latin typeface="Microsoft New Tai Lue" panose="020B0502040204020203" pitchFamily="34" charset="0"/>
                <a:cs typeface="Microsoft New Tai Lue" panose="020B0502040204020203" pitchFamily="34" charset="0"/>
              </a:rPr>
              <a:t>Giovannoni et al. Abstract P1593.</a:t>
            </a:r>
          </a:p>
        </p:txBody>
      </p:sp>
      <p:sp>
        <p:nvSpPr>
          <p:cNvPr id="5" name="TextBox 4"/>
          <p:cNvSpPr txBox="1"/>
          <p:nvPr/>
        </p:nvSpPr>
        <p:spPr>
          <a:xfrm>
            <a:off x="576262" y="1186185"/>
            <a:ext cx="8190367" cy="338554"/>
          </a:xfrm>
          <a:prstGeom prst="rect">
            <a:avLst/>
          </a:prstGeom>
          <a:noFill/>
        </p:spPr>
        <p:txBody>
          <a:bodyPr wrap="square" rtlCol="0">
            <a:spAutoFit/>
          </a:bodyPr>
          <a:lstStyle/>
          <a:p>
            <a:pPr algn="ctr"/>
            <a:r>
              <a:rPr lang="en-US" sz="1600" dirty="0"/>
              <a:t>% NEDA over different time periods</a:t>
            </a:r>
          </a:p>
        </p:txBody>
      </p:sp>
      <p:graphicFrame>
        <p:nvGraphicFramePr>
          <p:cNvPr id="6" name="Content Placeholder 6"/>
          <p:cNvGraphicFramePr>
            <a:graphicFrameLocks noGrp="1"/>
          </p:cNvGraphicFramePr>
          <p:nvPr>
            <p:extLst>
              <p:ext uri="{D42A27DB-BD31-4B8C-83A1-F6EECF244321}">
                <p14:modId xmlns:p14="http://schemas.microsoft.com/office/powerpoint/2010/main" val="1690866102"/>
              </p:ext>
            </p:extLst>
          </p:nvPr>
        </p:nvGraphicFramePr>
        <p:xfrm>
          <a:off x="215954" y="1712686"/>
          <a:ext cx="8686800" cy="3155642"/>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7"/>
          <p:cNvSpPr txBox="1"/>
          <p:nvPr/>
        </p:nvSpPr>
        <p:spPr>
          <a:xfrm>
            <a:off x="856343" y="2096854"/>
            <a:ext cx="826958" cy="307777"/>
          </a:xfrm>
          <a:prstGeom prst="rect">
            <a:avLst/>
          </a:prstGeom>
          <a:noFill/>
        </p:spPr>
        <p:txBody>
          <a:bodyPr wrap="square" rtlCol="0">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algn="ctr"/>
            <a:r>
              <a:rPr lang="en-CA" sz="1400" b="1" dirty="0">
                <a:solidFill>
                  <a:schemeClr val="tx2"/>
                </a:solidFill>
              </a:rPr>
              <a:t>↑ 75%</a:t>
            </a:r>
          </a:p>
        </p:txBody>
      </p:sp>
      <p:sp>
        <p:nvSpPr>
          <p:cNvPr id="8" name="TextBox 12"/>
          <p:cNvSpPr txBox="1"/>
          <p:nvPr/>
        </p:nvSpPr>
        <p:spPr>
          <a:xfrm>
            <a:off x="3207656" y="2101552"/>
            <a:ext cx="718457" cy="307777"/>
          </a:xfrm>
          <a:prstGeom prst="rect">
            <a:avLst/>
          </a:prstGeom>
          <a:noFill/>
        </p:spPr>
        <p:txBody>
          <a:bodyPr wrap="square" rtlCol="0">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algn="ctr"/>
            <a:r>
              <a:rPr lang="en-CA" sz="1400" b="1" dirty="0">
                <a:solidFill>
                  <a:schemeClr val="tx2"/>
                </a:solidFill>
              </a:rPr>
              <a:t>↑ 36%</a:t>
            </a:r>
          </a:p>
        </p:txBody>
      </p:sp>
      <p:sp>
        <p:nvSpPr>
          <p:cNvPr id="9" name="TextBox 13"/>
          <p:cNvSpPr txBox="1"/>
          <p:nvPr/>
        </p:nvSpPr>
        <p:spPr>
          <a:xfrm>
            <a:off x="4397828" y="2101537"/>
            <a:ext cx="805543" cy="307777"/>
          </a:xfrm>
          <a:prstGeom prst="rect">
            <a:avLst/>
          </a:prstGeom>
          <a:noFill/>
        </p:spPr>
        <p:txBody>
          <a:bodyPr wrap="square" rtlCol="0">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algn="ctr"/>
            <a:r>
              <a:rPr lang="en-CA" sz="1400" b="1" dirty="0">
                <a:solidFill>
                  <a:schemeClr val="tx2"/>
                </a:solidFill>
              </a:rPr>
              <a:t>↑ 57%</a:t>
            </a:r>
          </a:p>
        </p:txBody>
      </p:sp>
      <p:sp>
        <p:nvSpPr>
          <p:cNvPr id="10" name="TextBox 14"/>
          <p:cNvSpPr txBox="1"/>
          <p:nvPr/>
        </p:nvSpPr>
        <p:spPr>
          <a:xfrm>
            <a:off x="6625772" y="1632727"/>
            <a:ext cx="740586" cy="307777"/>
          </a:xfrm>
          <a:prstGeom prst="rect">
            <a:avLst/>
          </a:prstGeom>
          <a:noFill/>
        </p:spPr>
        <p:txBody>
          <a:bodyPr wrap="square" rtlCol="0">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algn="ctr"/>
            <a:r>
              <a:rPr lang="en-CA" sz="1400" b="1" dirty="0">
                <a:solidFill>
                  <a:schemeClr val="tx2"/>
                </a:solidFill>
              </a:rPr>
              <a:t>↑ 70%</a:t>
            </a:r>
          </a:p>
        </p:txBody>
      </p:sp>
      <p:sp>
        <p:nvSpPr>
          <p:cNvPr id="11" name="TextBox 15"/>
          <p:cNvSpPr txBox="1"/>
          <p:nvPr/>
        </p:nvSpPr>
        <p:spPr>
          <a:xfrm>
            <a:off x="7852228" y="1630973"/>
            <a:ext cx="798285" cy="307777"/>
          </a:xfrm>
          <a:prstGeom prst="rect">
            <a:avLst/>
          </a:prstGeom>
          <a:noFill/>
        </p:spPr>
        <p:txBody>
          <a:bodyPr wrap="square" rtlCol="0">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algn="ctr"/>
            <a:r>
              <a:rPr lang="en-CA" sz="1400" b="1" dirty="0">
                <a:solidFill>
                  <a:schemeClr val="tx2"/>
                </a:solidFill>
              </a:rPr>
              <a:t>↑ 47%</a:t>
            </a:r>
          </a:p>
        </p:txBody>
      </p:sp>
      <p:sp>
        <p:nvSpPr>
          <p:cNvPr id="12" name="TextBox 11"/>
          <p:cNvSpPr txBox="1"/>
          <p:nvPr/>
        </p:nvSpPr>
        <p:spPr>
          <a:xfrm>
            <a:off x="6341423" y="4636853"/>
            <a:ext cx="2641597" cy="276999"/>
          </a:xfrm>
          <a:prstGeom prst="rect">
            <a:avLst/>
          </a:prstGeom>
          <a:noFill/>
        </p:spPr>
        <p:txBody>
          <a:bodyPr wrap="square" rtlCol="0">
            <a:spAutoFit/>
          </a:bodyPr>
          <a:lstStyle/>
          <a:p>
            <a:r>
              <a:rPr lang="en-CA" dirty="0"/>
              <a:t>p&lt;0.0001 for all comparisons</a:t>
            </a:r>
          </a:p>
        </p:txBody>
      </p:sp>
    </p:spTree>
    <p:extLst>
      <p:ext uri="{BB962C8B-B14F-4D97-AF65-F5344CB8AC3E}">
        <p14:creationId xmlns:p14="http://schemas.microsoft.com/office/powerpoint/2010/main" val="25505842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225655" y="1200775"/>
            <a:ext cx="4269315" cy="2648404"/>
          </a:xfrm>
          <a:prstGeom prst="rect">
            <a:avLst/>
          </a:prstGeom>
        </p:spPr>
      </p:pic>
      <p:pic>
        <p:nvPicPr>
          <p:cNvPr id="5" name="Picture 4"/>
          <p:cNvPicPr>
            <a:picLocks noChangeAspect="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4746832" y="1192026"/>
            <a:ext cx="4274725" cy="2651760"/>
          </a:xfrm>
          <a:prstGeom prst="rect">
            <a:avLst/>
          </a:prstGeom>
        </p:spPr>
      </p:pic>
      <p:sp>
        <p:nvSpPr>
          <p:cNvPr id="2" name="Title 1"/>
          <p:cNvSpPr>
            <a:spLocks noGrp="1"/>
          </p:cNvSpPr>
          <p:nvPr>
            <p:ph type="title"/>
          </p:nvPr>
        </p:nvSpPr>
        <p:spPr>
          <a:xfrm>
            <a:off x="457200" y="114300"/>
            <a:ext cx="8599714" cy="857250"/>
          </a:xfrm>
        </p:spPr>
        <p:txBody>
          <a:bodyPr>
            <a:normAutofit/>
          </a:bodyPr>
          <a:lstStyle/>
          <a:p>
            <a:r>
              <a:rPr lang="en-US" sz="2200" dirty="0"/>
              <a:t>Treatment trials – Relapsing MS</a:t>
            </a:r>
            <a:br>
              <a:rPr lang="en-US" sz="2200" dirty="0"/>
            </a:br>
            <a:r>
              <a:rPr lang="en-US" sz="2800" dirty="0"/>
              <a:t>CLARITY extension</a:t>
            </a:r>
            <a:endParaRPr lang="en-CA" sz="2800" dirty="0"/>
          </a:p>
        </p:txBody>
      </p:sp>
      <p:sp>
        <p:nvSpPr>
          <p:cNvPr id="7" name="Content Placeholder 6"/>
          <p:cNvSpPr>
            <a:spLocks noGrp="1"/>
          </p:cNvSpPr>
          <p:nvPr>
            <p:ph idx="1"/>
          </p:nvPr>
        </p:nvSpPr>
        <p:spPr>
          <a:xfrm>
            <a:off x="228600" y="3744686"/>
            <a:ext cx="8915400" cy="696685"/>
          </a:xfrm>
        </p:spPr>
        <p:txBody>
          <a:bodyPr/>
          <a:lstStyle/>
          <a:p>
            <a:r>
              <a:rPr lang="en-US" sz="1600" dirty="0"/>
              <a:t>A high proportion of patients had no clinical disease activity for up to 6.5 years after </a:t>
            </a:r>
            <a:br>
              <a:rPr lang="en-US" sz="1600" dirty="0"/>
            </a:br>
            <a:r>
              <a:rPr lang="en-US" sz="1600" dirty="0"/>
              <a:t>study entry with oral cladribine</a:t>
            </a:r>
          </a:p>
        </p:txBody>
      </p:sp>
      <p:sp>
        <p:nvSpPr>
          <p:cNvPr id="4" name="Slide Number Placeholder 3"/>
          <p:cNvSpPr>
            <a:spLocks noGrp="1"/>
          </p:cNvSpPr>
          <p:nvPr>
            <p:ph type="sldNum" sz="quarter" idx="12"/>
          </p:nvPr>
        </p:nvSpPr>
        <p:spPr/>
        <p:txBody>
          <a:bodyPr/>
          <a:lstStyle/>
          <a:p>
            <a:fld id="{8BE78ECE-F8D7-4923-B1D1-D9DC8AA04550}" type="slidenum">
              <a:rPr lang="en-CA" smtClean="0"/>
              <a:pPr/>
              <a:t>17</a:t>
            </a:fld>
            <a:endParaRPr lang="en-CA" dirty="0"/>
          </a:p>
        </p:txBody>
      </p:sp>
      <p:sp>
        <p:nvSpPr>
          <p:cNvPr id="8" name="Rectangle 7"/>
          <p:cNvSpPr>
            <a:spLocks noChangeArrowheads="1"/>
          </p:cNvSpPr>
          <p:nvPr/>
        </p:nvSpPr>
        <p:spPr bwMode="auto">
          <a:xfrm>
            <a:off x="1549508" y="4868328"/>
            <a:ext cx="6019692"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it-IT" sz="900" dirty="0">
                <a:solidFill>
                  <a:srgbClr val="3F4751"/>
                </a:solidFill>
                <a:latin typeface="Microsoft New Tai Lue" panose="020B0502040204020203" pitchFamily="34" charset="0"/>
                <a:cs typeface="Microsoft New Tai Lue" panose="020B0502040204020203" pitchFamily="34" charset="0"/>
              </a:rPr>
              <a:t>Giovannoni et al. Abstract P636.</a:t>
            </a:r>
          </a:p>
        </p:txBody>
      </p:sp>
      <p:sp>
        <p:nvSpPr>
          <p:cNvPr id="11" name="TextBox 10"/>
          <p:cNvSpPr txBox="1"/>
          <p:nvPr/>
        </p:nvSpPr>
        <p:spPr>
          <a:xfrm>
            <a:off x="5413829" y="1200775"/>
            <a:ext cx="3476171" cy="307777"/>
          </a:xfrm>
          <a:prstGeom prst="rect">
            <a:avLst/>
          </a:prstGeom>
          <a:noFill/>
        </p:spPr>
        <p:txBody>
          <a:bodyPr wrap="square" rtlCol="0">
            <a:spAutoFit/>
          </a:bodyPr>
          <a:lstStyle/>
          <a:p>
            <a:pPr algn="ctr"/>
            <a:r>
              <a:rPr lang="en-US" sz="1400" dirty="0"/>
              <a:t>% free of 12-wk disability progression</a:t>
            </a:r>
          </a:p>
        </p:txBody>
      </p:sp>
      <p:sp>
        <p:nvSpPr>
          <p:cNvPr id="13" name="TextBox 12"/>
          <p:cNvSpPr txBox="1"/>
          <p:nvPr/>
        </p:nvSpPr>
        <p:spPr>
          <a:xfrm>
            <a:off x="841829" y="1192026"/>
            <a:ext cx="3534228" cy="307777"/>
          </a:xfrm>
          <a:prstGeom prst="rect">
            <a:avLst/>
          </a:prstGeom>
          <a:noFill/>
        </p:spPr>
        <p:txBody>
          <a:bodyPr wrap="square" rtlCol="0">
            <a:spAutoFit/>
          </a:bodyPr>
          <a:lstStyle/>
          <a:p>
            <a:pPr algn="ctr"/>
            <a:r>
              <a:rPr lang="en-CA" sz="1400" dirty="0"/>
              <a:t>% relapse-free</a:t>
            </a:r>
          </a:p>
        </p:txBody>
      </p:sp>
    </p:spTree>
    <p:extLst>
      <p:ext uri="{BB962C8B-B14F-4D97-AF65-F5344CB8AC3E}">
        <p14:creationId xmlns:p14="http://schemas.microsoft.com/office/powerpoint/2010/main" val="40164591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2200" dirty="0"/>
              <a:t>Treatment trials – Relapsing MS</a:t>
            </a:r>
            <a:br>
              <a:rPr lang="en-CA" dirty="0"/>
            </a:br>
            <a:r>
              <a:rPr lang="en-CA" dirty="0"/>
              <a:t>Oral cladribine safety analysis</a:t>
            </a:r>
          </a:p>
        </p:txBody>
      </p:sp>
      <p:sp>
        <p:nvSpPr>
          <p:cNvPr id="3" name="Slide Number Placeholder 2"/>
          <p:cNvSpPr>
            <a:spLocks noGrp="1"/>
          </p:cNvSpPr>
          <p:nvPr>
            <p:ph type="sldNum" sz="quarter" idx="12"/>
          </p:nvPr>
        </p:nvSpPr>
        <p:spPr/>
        <p:txBody>
          <a:bodyPr/>
          <a:lstStyle/>
          <a:p>
            <a:fld id="{8BE78ECE-F8D7-4923-B1D1-D9DC8AA04550}" type="slidenum">
              <a:rPr lang="en-CA" smtClean="0"/>
              <a:pPr/>
              <a:t>18</a:t>
            </a:fld>
            <a:endParaRPr lang="en-CA"/>
          </a:p>
        </p:txBody>
      </p:sp>
      <p:sp>
        <p:nvSpPr>
          <p:cNvPr id="4" name="Rectangle 3"/>
          <p:cNvSpPr>
            <a:spLocks noChangeArrowheads="1"/>
          </p:cNvSpPr>
          <p:nvPr/>
        </p:nvSpPr>
        <p:spPr bwMode="auto">
          <a:xfrm>
            <a:off x="1549508" y="4868328"/>
            <a:ext cx="6019692"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fr-FR" sz="900" dirty="0">
                <a:solidFill>
                  <a:srgbClr val="3F4751"/>
                </a:solidFill>
                <a:latin typeface="Microsoft New Tai Lue" panose="020B0502040204020203" pitchFamily="34" charset="0"/>
                <a:cs typeface="Microsoft New Tai Lue" panose="020B0502040204020203" pitchFamily="34" charset="0"/>
              </a:rPr>
              <a:t>Cook et al. Abstract P644.</a:t>
            </a:r>
          </a:p>
        </p:txBody>
      </p:sp>
      <p:sp>
        <p:nvSpPr>
          <p:cNvPr id="5" name="TextBox 11"/>
          <p:cNvSpPr txBox="1"/>
          <p:nvPr/>
        </p:nvSpPr>
        <p:spPr>
          <a:xfrm>
            <a:off x="486922" y="4412349"/>
            <a:ext cx="7169363" cy="369332"/>
          </a:xfrm>
          <a:prstGeom prst="rect">
            <a:avLst/>
          </a:prstGeom>
          <a:noFill/>
        </p:spPr>
        <p:txBody>
          <a:bodyPr wrap="square" rtlCol="0">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algn="l"/>
            <a:r>
              <a:rPr lang="en-US" sz="900" dirty="0"/>
              <a:t>*reported more often in patients with grades 3-4 lymphopenia</a:t>
            </a:r>
          </a:p>
          <a:p>
            <a:pPr algn="l"/>
            <a:r>
              <a:rPr lang="en-US" sz="900" dirty="0"/>
              <a:t>**no clustering of malignancies with a common etiology; no hematological malignancies observed</a:t>
            </a:r>
          </a:p>
        </p:txBody>
      </p:sp>
      <p:graphicFrame>
        <p:nvGraphicFramePr>
          <p:cNvPr id="6" name="Table 5"/>
          <p:cNvGraphicFramePr>
            <a:graphicFrameLocks noGrp="1"/>
          </p:cNvGraphicFramePr>
          <p:nvPr>
            <p:extLst>
              <p:ext uri="{D42A27DB-BD31-4B8C-83A1-F6EECF244321}">
                <p14:modId xmlns:p14="http://schemas.microsoft.com/office/powerpoint/2010/main" val="1210095069"/>
              </p:ext>
            </p:extLst>
          </p:nvPr>
        </p:nvGraphicFramePr>
        <p:xfrm>
          <a:off x="457200" y="1150407"/>
          <a:ext cx="8515349" cy="3221530"/>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3334853">
                  <a:extLst>
                    <a:ext uri="{9D8B030D-6E8A-4147-A177-3AD203B41FA5}">
                      <a16:colId xmlns:a16="http://schemas.microsoft.com/office/drawing/2014/main" val="20000"/>
                    </a:ext>
                  </a:extLst>
                </a:gridCol>
                <a:gridCol w="2342047">
                  <a:extLst>
                    <a:ext uri="{9D8B030D-6E8A-4147-A177-3AD203B41FA5}">
                      <a16:colId xmlns:a16="http://schemas.microsoft.com/office/drawing/2014/main" val="20001"/>
                    </a:ext>
                  </a:extLst>
                </a:gridCol>
                <a:gridCol w="2838449">
                  <a:extLst>
                    <a:ext uri="{9D8B030D-6E8A-4147-A177-3AD203B41FA5}">
                      <a16:colId xmlns:a16="http://schemas.microsoft.com/office/drawing/2014/main" val="20002"/>
                    </a:ext>
                  </a:extLst>
                </a:gridCol>
              </a:tblGrid>
              <a:tr h="297217">
                <a:tc rowSpan="2">
                  <a:txBody>
                    <a:bodyPr/>
                    <a:lstStyle/>
                    <a:p>
                      <a:pPr algn="ctr"/>
                      <a:r>
                        <a:rPr lang="en-CA" sz="1400" dirty="0"/>
                        <a:t>Adverse Event</a:t>
                      </a:r>
                    </a:p>
                  </a:txBody>
                  <a:tcPr anchor="ctr">
                    <a:lnL w="12700"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E5588"/>
                    </a:solidFill>
                  </a:tcPr>
                </a:tc>
                <a:tc gridSpan="2">
                  <a:txBody>
                    <a:bodyPr/>
                    <a:lstStyle/>
                    <a:p>
                      <a:pPr algn="ctr"/>
                      <a:r>
                        <a:rPr lang="en-CA" sz="1400" dirty="0"/>
                        <a:t>Adjusted AE/100 patient-years</a:t>
                      </a:r>
                    </a:p>
                  </a:txBody>
                  <a:tcPr anchor="ctr">
                    <a:lnL w="31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bg1"/>
                      </a:solidFill>
                      <a:prstDash val="solid"/>
                      <a:round/>
                      <a:headEnd type="none" w="med" len="med"/>
                      <a:tailEnd type="none" w="med" len="med"/>
                    </a:lnB>
                    <a:solidFill>
                      <a:srgbClr val="0E5588"/>
                    </a:solidFill>
                  </a:tcPr>
                </a:tc>
                <a:tc hMerge="1">
                  <a:txBody>
                    <a:bodyPr/>
                    <a:lstStyle/>
                    <a:p>
                      <a:pPr algn="ctr"/>
                      <a:endParaRPr lang="en-CA" dirty="0"/>
                    </a:p>
                  </a:txBody>
                  <a:tcPr/>
                </a:tc>
                <a:extLst>
                  <a:ext uri="{0D108BD9-81ED-4DB2-BD59-A6C34878D82A}">
                    <a16:rowId xmlns:a16="http://schemas.microsoft.com/office/drawing/2014/main" val="10000"/>
                  </a:ext>
                </a:extLst>
              </a:tr>
              <a:tr h="504626">
                <a:tc vMerge="1">
                  <a:txBody>
                    <a:bodyPr/>
                    <a:lstStyle/>
                    <a:p>
                      <a:endParaRPr lang="en-CA" sz="1400" dirty="0">
                        <a:solidFill>
                          <a:schemeClr val="accent1">
                            <a:lumMod val="60000"/>
                            <a:lumOff val="40000"/>
                          </a:schemeClr>
                        </a:solidFill>
                      </a:endParaRPr>
                    </a:p>
                  </a:txBody>
                  <a:tcPr>
                    <a:solidFill>
                      <a:schemeClr val="accent1"/>
                    </a:solidFill>
                  </a:tcPr>
                </a:tc>
                <a:tc>
                  <a:txBody>
                    <a:bodyPr/>
                    <a:lstStyle/>
                    <a:p>
                      <a:pPr algn="ctr"/>
                      <a:r>
                        <a:rPr lang="en-CA" sz="1400" b="1" dirty="0" err="1">
                          <a:solidFill>
                            <a:schemeClr val="bg1"/>
                          </a:solidFill>
                        </a:rPr>
                        <a:t>Cladribine</a:t>
                      </a:r>
                      <a:r>
                        <a:rPr lang="en-CA" sz="1400" b="1" dirty="0">
                          <a:solidFill>
                            <a:schemeClr val="bg1"/>
                          </a:solidFill>
                        </a:rPr>
                        <a:t> 3.5 mg/kg</a:t>
                      </a:r>
                    </a:p>
                    <a:p>
                      <a:pPr algn="ctr"/>
                      <a:r>
                        <a:rPr lang="en-CA" sz="1400" b="1" dirty="0">
                          <a:solidFill>
                            <a:schemeClr val="bg1"/>
                          </a:solidFill>
                        </a:rPr>
                        <a:t>(n=923)</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E5588"/>
                    </a:solidFill>
                  </a:tcPr>
                </a:tc>
                <a:tc>
                  <a:txBody>
                    <a:bodyPr/>
                    <a:lstStyle/>
                    <a:p>
                      <a:pPr algn="ctr"/>
                      <a:r>
                        <a:rPr lang="en-CA" sz="1400" b="1" dirty="0">
                          <a:solidFill>
                            <a:schemeClr val="bg1"/>
                          </a:solidFill>
                        </a:rPr>
                        <a:t>Placebo</a:t>
                      </a:r>
                    </a:p>
                    <a:p>
                      <a:pPr algn="ctr"/>
                      <a:r>
                        <a:rPr lang="en-CA" sz="1400" b="1" dirty="0">
                          <a:solidFill>
                            <a:schemeClr val="bg1"/>
                          </a:solidFill>
                        </a:rPr>
                        <a:t>(n=641)</a:t>
                      </a:r>
                    </a:p>
                  </a:txBody>
                  <a:tcPr anchor="ctr">
                    <a:lnL w="31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bg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E5588"/>
                    </a:solidFill>
                  </a:tcPr>
                </a:tc>
                <a:extLst>
                  <a:ext uri="{0D108BD9-81ED-4DB2-BD59-A6C34878D82A}">
                    <a16:rowId xmlns:a16="http://schemas.microsoft.com/office/drawing/2014/main" val="10001"/>
                  </a:ext>
                </a:extLst>
              </a:tr>
              <a:tr h="267155">
                <a:tc>
                  <a:txBody>
                    <a:bodyPr/>
                    <a:lstStyle/>
                    <a:p>
                      <a:r>
                        <a:rPr lang="en-CA" sz="1200" dirty="0"/>
                        <a:t>AE</a:t>
                      </a:r>
                      <a:r>
                        <a:rPr lang="en-CA" sz="1200" baseline="0" dirty="0"/>
                        <a:t> leading to discontinuation</a:t>
                      </a:r>
                      <a:endParaRPr lang="en-CA" sz="1200" dirty="0"/>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200" dirty="0"/>
                        <a:t>2.07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200" dirty="0"/>
                        <a:t>1.05</a:t>
                      </a: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267155">
                <a:tc>
                  <a:txBody>
                    <a:bodyPr/>
                    <a:lstStyle/>
                    <a:p>
                      <a:r>
                        <a:rPr lang="en-CA" sz="1200" dirty="0"/>
                        <a:t>Number with serious AEs</a:t>
                      </a: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200" dirty="0"/>
                        <a:t>4.00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200" dirty="0"/>
                        <a:t>3.57</a:t>
                      </a: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267155">
                <a:tc>
                  <a:txBody>
                    <a:bodyPr/>
                    <a:lstStyle/>
                    <a:p>
                      <a:r>
                        <a:rPr lang="en-CA" sz="1200" dirty="0"/>
                        <a:t>Number with AEs leading to death</a:t>
                      </a: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200" dirty="0"/>
                        <a:t>0.25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200" dirty="0"/>
                        <a:t>0.25</a:t>
                      </a: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623361">
                <a:tc>
                  <a:txBody>
                    <a:bodyPr/>
                    <a:lstStyle/>
                    <a:p>
                      <a:r>
                        <a:rPr lang="en-CA" sz="1200" dirty="0"/>
                        <a:t>Lymphopenia</a:t>
                      </a:r>
                    </a:p>
                    <a:p>
                      <a:r>
                        <a:rPr lang="en-CA" sz="1200" dirty="0"/>
                        <a:t>     Serious</a:t>
                      </a:r>
                    </a:p>
                    <a:p>
                      <a:r>
                        <a:rPr lang="en-CA" sz="1200" baseline="0" dirty="0"/>
                        <a:t>     Leading to discontinuation</a:t>
                      </a:r>
                      <a:endParaRPr lang="en-CA" sz="1200" dirty="0"/>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200" dirty="0"/>
                        <a:t>8.88</a:t>
                      </a:r>
                    </a:p>
                    <a:p>
                      <a:pPr algn="ctr"/>
                      <a:r>
                        <a:rPr lang="en-CA" sz="1200" dirty="0"/>
                        <a:t>0.11</a:t>
                      </a:r>
                    </a:p>
                    <a:p>
                      <a:pPr algn="ctr"/>
                      <a:r>
                        <a:rPr lang="en-CA" sz="1200" dirty="0"/>
                        <a:t>0.89</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200" dirty="0"/>
                        <a:t>1.16</a:t>
                      </a:r>
                    </a:p>
                    <a:p>
                      <a:pPr algn="ctr"/>
                      <a:r>
                        <a:rPr lang="en-CA" sz="1200" dirty="0"/>
                        <a:t>0</a:t>
                      </a:r>
                    </a:p>
                    <a:p>
                      <a:pPr algn="ctr"/>
                      <a:r>
                        <a:rPr lang="en-CA" sz="1200" dirty="0"/>
                        <a:t>0.04</a:t>
                      </a: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623361">
                <a:tc>
                  <a:txBody>
                    <a:bodyPr/>
                    <a:lstStyle/>
                    <a:p>
                      <a:r>
                        <a:rPr lang="en-CA" sz="1200" dirty="0"/>
                        <a:t>Infections/infestations</a:t>
                      </a:r>
                    </a:p>
                    <a:p>
                      <a:r>
                        <a:rPr lang="en-CA" sz="1200" dirty="0"/>
                        <a:t>     Severe infection</a:t>
                      </a:r>
                    </a:p>
                    <a:p>
                      <a:r>
                        <a:rPr lang="en-CA" sz="1200" dirty="0"/>
                        <a:t>     Herpes zoster</a:t>
                      </a: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200" dirty="0"/>
                        <a:t>24.93</a:t>
                      </a:r>
                    </a:p>
                    <a:p>
                      <a:pPr algn="ctr"/>
                      <a:r>
                        <a:rPr lang="en-CA" sz="1200" dirty="0"/>
                        <a:t>0.09</a:t>
                      </a:r>
                    </a:p>
                    <a:p>
                      <a:pPr algn="ctr"/>
                      <a:r>
                        <a:rPr lang="en-CA" sz="1200" dirty="0"/>
                        <a:t>0.83*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200" dirty="0"/>
                        <a:t>27.05</a:t>
                      </a:r>
                    </a:p>
                    <a:p>
                      <a:pPr algn="ctr"/>
                      <a:r>
                        <a:rPr lang="en-CA" sz="1200" dirty="0"/>
                        <a:t>0.05</a:t>
                      </a:r>
                    </a:p>
                    <a:p>
                      <a:pPr algn="ctr"/>
                      <a:r>
                        <a:rPr lang="en-CA" sz="1200" dirty="0"/>
                        <a:t>0.20</a:t>
                      </a: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295450">
                <a:tc>
                  <a:txBody>
                    <a:bodyPr/>
                    <a:lstStyle/>
                    <a:p>
                      <a:r>
                        <a:rPr lang="en-CA" sz="1200" dirty="0"/>
                        <a:t>Neoplasms (benign, malignant, unspecified)</a:t>
                      </a: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200" dirty="0"/>
                        <a:t>1.14**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200" dirty="0"/>
                        <a:t>1.01</a:t>
                      </a: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bl>
          </a:graphicData>
        </a:graphic>
      </p:graphicFrame>
    </p:spTree>
    <p:extLst>
      <p:ext uri="{BB962C8B-B14F-4D97-AF65-F5344CB8AC3E}">
        <p14:creationId xmlns:p14="http://schemas.microsoft.com/office/powerpoint/2010/main" val="1775441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2200" dirty="0"/>
              <a:t>Real-world &amp; observational studies</a:t>
            </a:r>
            <a:br>
              <a:rPr lang="en-CA" dirty="0"/>
            </a:br>
            <a:r>
              <a:rPr lang="en-US" dirty="0"/>
              <a:t>Retrospective analysis of Canadian claims data</a:t>
            </a:r>
            <a:endParaRPr lang="en-CA" dirty="0"/>
          </a:p>
        </p:txBody>
      </p:sp>
      <p:sp>
        <p:nvSpPr>
          <p:cNvPr id="3" name="Slide Number Placeholder 2"/>
          <p:cNvSpPr>
            <a:spLocks noGrp="1"/>
          </p:cNvSpPr>
          <p:nvPr>
            <p:ph type="sldNum" sz="quarter" idx="12"/>
          </p:nvPr>
        </p:nvSpPr>
        <p:spPr/>
        <p:txBody>
          <a:bodyPr/>
          <a:lstStyle/>
          <a:p>
            <a:fld id="{8BE78ECE-F8D7-4923-B1D1-D9DC8AA04550}" type="slidenum">
              <a:rPr lang="en-CA" smtClean="0"/>
              <a:pPr/>
              <a:t>19</a:t>
            </a:fld>
            <a:endParaRPr lang="en-CA"/>
          </a:p>
        </p:txBody>
      </p:sp>
      <p:sp>
        <p:nvSpPr>
          <p:cNvPr id="4" name="Rectangle 3"/>
          <p:cNvSpPr>
            <a:spLocks noChangeArrowheads="1"/>
          </p:cNvSpPr>
          <p:nvPr/>
        </p:nvSpPr>
        <p:spPr bwMode="auto">
          <a:xfrm>
            <a:off x="1549508" y="4868328"/>
            <a:ext cx="6019692"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fr-FR" sz="900" dirty="0" err="1">
                <a:solidFill>
                  <a:srgbClr val="3F4751"/>
                </a:solidFill>
                <a:latin typeface="Microsoft New Tai Lue" panose="020B0502040204020203" pitchFamily="34" charset="0"/>
                <a:cs typeface="Microsoft New Tai Lue" panose="020B0502040204020203" pitchFamily="34" charset="0"/>
              </a:rPr>
              <a:t>Duquette</a:t>
            </a:r>
            <a:r>
              <a:rPr lang="fr-FR" sz="900" dirty="0">
                <a:solidFill>
                  <a:srgbClr val="3F4751"/>
                </a:solidFill>
                <a:latin typeface="Microsoft New Tai Lue" panose="020B0502040204020203" pitchFamily="34" charset="0"/>
                <a:cs typeface="Microsoft New Tai Lue" panose="020B0502040204020203" pitchFamily="34" charset="0"/>
              </a:rPr>
              <a:t> et al. Abstract P374.</a:t>
            </a:r>
          </a:p>
        </p:txBody>
      </p:sp>
      <p:sp>
        <p:nvSpPr>
          <p:cNvPr id="5" name="TextBox 11"/>
          <p:cNvSpPr txBox="1"/>
          <p:nvPr/>
        </p:nvSpPr>
        <p:spPr>
          <a:xfrm>
            <a:off x="486922" y="4550232"/>
            <a:ext cx="7169363" cy="230832"/>
          </a:xfrm>
          <a:prstGeom prst="rect">
            <a:avLst/>
          </a:prstGeom>
          <a:noFill/>
        </p:spPr>
        <p:txBody>
          <a:bodyPr wrap="square" rtlCol="0">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algn="l"/>
            <a:r>
              <a:rPr lang="en-US" sz="900" dirty="0"/>
              <a:t>BRACE=</a:t>
            </a:r>
            <a:r>
              <a:rPr lang="en-US" sz="900" dirty="0" err="1"/>
              <a:t>Betaseron</a:t>
            </a:r>
            <a:r>
              <a:rPr lang="en-US" sz="900" dirty="0"/>
              <a:t>, </a:t>
            </a:r>
            <a:r>
              <a:rPr lang="en-US" sz="900" dirty="0" err="1"/>
              <a:t>Rebif</a:t>
            </a:r>
            <a:r>
              <a:rPr lang="en-US" sz="900" dirty="0"/>
              <a:t>, </a:t>
            </a:r>
            <a:r>
              <a:rPr lang="en-US" sz="900" dirty="0" err="1"/>
              <a:t>Avonex</a:t>
            </a:r>
            <a:r>
              <a:rPr lang="en-US" sz="900" dirty="0"/>
              <a:t>, </a:t>
            </a:r>
            <a:r>
              <a:rPr lang="en-US" sz="900" dirty="0" err="1"/>
              <a:t>Copaxone</a:t>
            </a:r>
            <a:r>
              <a:rPr lang="en-US" sz="900" dirty="0"/>
              <a:t> and </a:t>
            </a:r>
            <a:r>
              <a:rPr lang="en-US" sz="900" dirty="0" err="1"/>
              <a:t>Extavia</a:t>
            </a:r>
            <a:r>
              <a:rPr lang="en-US" sz="900" dirty="0"/>
              <a:t>.</a:t>
            </a:r>
          </a:p>
        </p:txBody>
      </p:sp>
      <p:sp>
        <p:nvSpPr>
          <p:cNvPr id="8" name="TextBox 7"/>
          <p:cNvSpPr txBox="1"/>
          <p:nvPr/>
        </p:nvSpPr>
        <p:spPr>
          <a:xfrm>
            <a:off x="2387579" y="1192026"/>
            <a:ext cx="4448629" cy="307777"/>
          </a:xfrm>
          <a:prstGeom prst="rect">
            <a:avLst/>
          </a:prstGeom>
          <a:noFill/>
        </p:spPr>
        <p:txBody>
          <a:bodyPr wrap="square" rtlCol="0">
            <a:spAutoFit/>
          </a:bodyPr>
          <a:lstStyle/>
          <a:p>
            <a:pPr algn="ctr"/>
            <a:r>
              <a:rPr lang="en-US" sz="1400" dirty="0"/>
              <a:t>Discontinuation rates at 12 months </a:t>
            </a:r>
          </a:p>
        </p:txBody>
      </p:sp>
      <p:sp>
        <p:nvSpPr>
          <p:cNvPr id="9" name="TextBox 5"/>
          <p:cNvSpPr txBox="1"/>
          <p:nvPr/>
        </p:nvSpPr>
        <p:spPr>
          <a:xfrm>
            <a:off x="1490662" y="4239369"/>
            <a:ext cx="6162676" cy="307777"/>
          </a:xfrm>
          <a:prstGeom prst="rect">
            <a:avLst/>
          </a:prstGeom>
          <a:noFill/>
        </p:spPr>
        <p:txBody>
          <a:bodyPr wrap="square" rtlCol="0">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r>
              <a:rPr lang="en-CA" sz="1400" dirty="0">
                <a:solidFill>
                  <a:schemeClr val="tx2"/>
                </a:solidFill>
              </a:rPr>
              <a:t>Analysis of private claims data in Canada (n=8975), Jan 2012 - Oct 2015</a:t>
            </a:r>
          </a:p>
        </p:txBody>
      </p:sp>
      <p:graphicFrame>
        <p:nvGraphicFramePr>
          <p:cNvPr id="11" name="Chart 10"/>
          <p:cNvGraphicFramePr/>
          <p:nvPr>
            <p:extLst>
              <p:ext uri="{D42A27DB-BD31-4B8C-83A1-F6EECF244321}">
                <p14:modId xmlns:p14="http://schemas.microsoft.com/office/powerpoint/2010/main" val="990723102"/>
              </p:ext>
            </p:extLst>
          </p:nvPr>
        </p:nvGraphicFramePr>
        <p:xfrm>
          <a:off x="1405468" y="1192026"/>
          <a:ext cx="6028266" cy="2960079"/>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2048931" y="4013204"/>
            <a:ext cx="5215470" cy="261610"/>
          </a:xfrm>
          <a:prstGeom prst="rect">
            <a:avLst/>
          </a:prstGeom>
          <a:noFill/>
        </p:spPr>
        <p:txBody>
          <a:bodyPr wrap="square" rtlCol="0">
            <a:spAutoFit/>
          </a:bodyPr>
          <a:lstStyle/>
          <a:p>
            <a:pPr algn="l"/>
            <a:r>
              <a:rPr lang="en-CA" sz="1100" dirty="0"/>
              <a:t>(n=1,131)                (n=516)            (n=1,773)                (n=482)              (n=5,073)</a:t>
            </a:r>
          </a:p>
        </p:txBody>
      </p:sp>
    </p:spTree>
    <p:extLst>
      <p:ext uri="{BB962C8B-B14F-4D97-AF65-F5344CB8AC3E}">
        <p14:creationId xmlns:p14="http://schemas.microsoft.com/office/powerpoint/2010/main" val="32956253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CA" dirty="0"/>
              <a:t>Scientific Review</a:t>
            </a:r>
          </a:p>
        </p:txBody>
      </p:sp>
      <p:sp>
        <p:nvSpPr>
          <p:cNvPr id="13315" name="Content Placeholder 2"/>
          <p:cNvSpPr>
            <a:spLocks noGrp="1"/>
          </p:cNvSpPr>
          <p:nvPr>
            <p:ph idx="1"/>
          </p:nvPr>
        </p:nvSpPr>
        <p:spPr>
          <a:xfrm>
            <a:off x="393050" y="1200151"/>
            <a:ext cx="8686800" cy="3469481"/>
          </a:xfrm>
        </p:spPr>
        <p:txBody>
          <a:bodyPr/>
          <a:lstStyle/>
          <a:p>
            <a:pPr marL="119063" indent="0">
              <a:buNone/>
            </a:pPr>
            <a:r>
              <a:rPr lang="en-US" b="1" dirty="0"/>
              <a:t>Dr. Daniel </a:t>
            </a:r>
            <a:r>
              <a:rPr lang="en-US" b="1" dirty="0" err="1"/>
              <a:t>Selchen</a:t>
            </a:r>
            <a:endParaRPr lang="en-US" b="1" dirty="0"/>
          </a:p>
          <a:p>
            <a:pPr marL="119063" indent="0">
              <a:buNone/>
            </a:pPr>
            <a:r>
              <a:rPr lang="en-US" sz="2000" dirty="0"/>
              <a:t>Chief of Neurology</a:t>
            </a:r>
          </a:p>
          <a:p>
            <a:pPr marL="119063" indent="0">
              <a:buNone/>
            </a:pPr>
            <a:r>
              <a:rPr lang="en-US" sz="2000" dirty="0"/>
              <a:t>St. Michael’s Hospital</a:t>
            </a:r>
          </a:p>
          <a:p>
            <a:pPr marL="119063" indent="0">
              <a:buNone/>
            </a:pPr>
            <a:r>
              <a:rPr lang="en-US" sz="2000" dirty="0"/>
              <a:t>Assistant Professor</a:t>
            </a:r>
          </a:p>
          <a:p>
            <a:pPr marL="119063" indent="0">
              <a:buNone/>
            </a:pPr>
            <a:r>
              <a:rPr lang="en-US" sz="2000" dirty="0"/>
              <a:t>University of Toronto</a:t>
            </a:r>
          </a:p>
          <a:p>
            <a:pPr marL="119063" indent="0">
              <a:buNone/>
            </a:pPr>
            <a:r>
              <a:rPr lang="en-US" sz="2000" dirty="0"/>
              <a:t>Toronto ON</a:t>
            </a:r>
          </a:p>
        </p:txBody>
      </p:sp>
      <p:sp>
        <p:nvSpPr>
          <p:cNvPr id="4" name="Slide Number Placeholder 3"/>
          <p:cNvSpPr>
            <a:spLocks noGrp="1"/>
          </p:cNvSpPr>
          <p:nvPr>
            <p:ph type="sldNum" sz="quarter" idx="12"/>
          </p:nvPr>
        </p:nvSpPr>
        <p:spPr/>
        <p:txBody>
          <a:bodyPr/>
          <a:lstStyle/>
          <a:p>
            <a:fld id="{B062C196-1CD1-4487-8A0D-71F3676F2A9D}" type="slidenum">
              <a:rPr lang="en-CA" smtClean="0"/>
              <a:pPr/>
              <a:t>2</a:t>
            </a:fld>
            <a:endParaRPr lang="en-CA"/>
          </a:p>
        </p:txBody>
      </p:sp>
    </p:spTree>
    <p:extLst>
      <p:ext uri="{BB962C8B-B14F-4D97-AF65-F5344CB8AC3E}">
        <p14:creationId xmlns:p14="http://schemas.microsoft.com/office/powerpoint/2010/main" val="26989830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extLst>
              <p:ext uri="{D42A27DB-BD31-4B8C-83A1-F6EECF244321}">
                <p14:modId xmlns:p14="http://schemas.microsoft.com/office/powerpoint/2010/main" val="3129885232"/>
              </p:ext>
            </p:extLst>
          </p:nvPr>
        </p:nvGraphicFramePr>
        <p:xfrm>
          <a:off x="457201" y="1200150"/>
          <a:ext cx="8178800" cy="3343706"/>
        </p:xfrm>
        <a:graphic>
          <a:graphicData uri="http://schemas.openxmlformats.org/drawingml/2006/table">
            <a:tbl>
              <a:tblPr firstRow="1" bandRow="1">
                <a:effectLst>
                  <a:outerShdw blurRad="50800" dist="38100" dir="2700000" algn="tl" rotWithShape="0">
                    <a:prstClr val="black">
                      <a:alpha val="40000"/>
                    </a:prstClr>
                  </a:outerShdw>
                </a:effectLst>
                <a:tableStyleId>{0660B408-B3CF-4A94-85FC-2B1E0A45F4A2}</a:tableStyleId>
              </a:tblPr>
              <a:tblGrid>
                <a:gridCol w="1708286">
                  <a:extLst>
                    <a:ext uri="{9D8B030D-6E8A-4147-A177-3AD203B41FA5}">
                      <a16:colId xmlns:a16="http://schemas.microsoft.com/office/drawing/2014/main" val="20000"/>
                    </a:ext>
                  </a:extLst>
                </a:gridCol>
                <a:gridCol w="2315579">
                  <a:extLst>
                    <a:ext uri="{9D8B030D-6E8A-4147-A177-3AD203B41FA5}">
                      <a16:colId xmlns:a16="http://schemas.microsoft.com/office/drawing/2014/main" val="20001"/>
                    </a:ext>
                  </a:extLst>
                </a:gridCol>
                <a:gridCol w="4154935">
                  <a:extLst>
                    <a:ext uri="{9D8B030D-6E8A-4147-A177-3AD203B41FA5}">
                      <a16:colId xmlns:a16="http://schemas.microsoft.com/office/drawing/2014/main" val="20002"/>
                    </a:ext>
                  </a:extLst>
                </a:gridCol>
              </a:tblGrid>
              <a:tr h="269151">
                <a:tc>
                  <a:txBody>
                    <a:bodyPr/>
                    <a:lstStyle/>
                    <a:p>
                      <a:pPr algn="ctr"/>
                      <a:r>
                        <a:rPr lang="en-CA" sz="1400" dirty="0"/>
                        <a:t>Comparators</a:t>
                      </a:r>
                    </a:p>
                  </a:txBody>
                  <a:tcPr anchor="ctr">
                    <a:lnL w="12700"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E5588"/>
                    </a:solidFill>
                  </a:tcPr>
                </a:tc>
                <a:tc>
                  <a:txBody>
                    <a:bodyPr/>
                    <a:lstStyle/>
                    <a:p>
                      <a:pPr algn="ctr"/>
                      <a:r>
                        <a:rPr lang="en-CA" sz="1400" dirty="0"/>
                        <a:t>Data</a:t>
                      </a:r>
                      <a:r>
                        <a:rPr lang="en-CA" sz="1400" baseline="0" dirty="0"/>
                        <a:t> source</a:t>
                      </a:r>
                      <a:endParaRPr lang="en-CA" sz="1400" dirty="0"/>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E5588"/>
                    </a:solidFill>
                  </a:tcPr>
                </a:tc>
                <a:tc>
                  <a:txBody>
                    <a:bodyPr/>
                    <a:lstStyle/>
                    <a:p>
                      <a:pPr algn="ctr"/>
                      <a:r>
                        <a:rPr lang="en-CA" sz="1400" dirty="0"/>
                        <a:t>Results</a:t>
                      </a:r>
                    </a:p>
                  </a:txBody>
                  <a:tcPr anchor="ctr">
                    <a:lnL w="31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solidFill>
                      <a:srgbClr val="0E5588"/>
                    </a:solidFill>
                  </a:tcPr>
                </a:tc>
                <a:extLst>
                  <a:ext uri="{0D108BD9-81ED-4DB2-BD59-A6C34878D82A}">
                    <a16:rowId xmlns:a16="http://schemas.microsoft.com/office/drawing/2014/main" val="10000"/>
                  </a:ext>
                </a:extLst>
              </a:tr>
              <a:tr h="565218">
                <a:tc>
                  <a:txBody>
                    <a:bodyPr/>
                    <a:lstStyle/>
                    <a:p>
                      <a:r>
                        <a:rPr lang="en-CA" sz="1200" dirty="0"/>
                        <a:t>DMF vs. injectables</a:t>
                      </a:r>
                    </a:p>
                  </a:txBody>
                  <a:tcP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r>
                        <a:rPr lang="en-CA" sz="1200" dirty="0"/>
                        <a:t>Swedish Drug Registry, n=2149</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tc>
                  <a:txBody>
                    <a:bodyPr/>
                    <a:lstStyle/>
                    <a:p>
                      <a:r>
                        <a:rPr lang="en-CA" sz="1200" dirty="0"/>
                        <a:t>1-yr adherence</a:t>
                      </a:r>
                    </a:p>
                    <a:p>
                      <a:r>
                        <a:rPr lang="en-CA" sz="1200" dirty="0"/>
                        <a:t>DMF 76% vs. GA 66%</a:t>
                      </a:r>
                      <a:r>
                        <a:rPr lang="en-CA" sz="1200" baseline="0" dirty="0"/>
                        <a:t> vs. IFN 52% (PDC)</a:t>
                      </a:r>
                    </a:p>
                    <a:p>
                      <a:r>
                        <a:rPr lang="en-CA" sz="1200" dirty="0"/>
                        <a:t>DMF 94% vs. GA 93% vs. IFN 70% (MPR)</a:t>
                      </a:r>
                    </a:p>
                  </a:txBody>
                  <a:tcP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03727">
                <a:tc rowSpan="3">
                  <a:txBody>
                    <a:bodyPr/>
                    <a:lstStyle/>
                    <a:p>
                      <a:r>
                        <a:rPr lang="en-CA" sz="1200" dirty="0"/>
                        <a:t>DMF vs. fingolimod</a:t>
                      </a:r>
                    </a:p>
                  </a:txBody>
                  <a:tcP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CA" sz="1200" dirty="0"/>
                        <a:t>Single centre, n=775</a:t>
                      </a:r>
                    </a:p>
                    <a:p>
                      <a:r>
                        <a:rPr lang="en-CA" sz="1200" dirty="0"/>
                        <a:t>Treatment</a:t>
                      </a:r>
                      <a:r>
                        <a:rPr lang="en-CA" sz="1200" baseline="0" dirty="0"/>
                        <a:t> 1 year</a:t>
                      </a:r>
                      <a:endParaRPr lang="en-CA"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CA" sz="1200" baseline="0" dirty="0"/>
                    </a:p>
                  </a:txBody>
                  <a:tcP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726709">
                <a:tc vMerge="1">
                  <a:txBody>
                    <a:bodyPr/>
                    <a:lstStyle/>
                    <a:p>
                      <a:endParaRPr lang="en-CA" sz="1200" dirty="0"/>
                    </a:p>
                  </a:txBody>
                  <a:tcPr/>
                </a:tc>
                <a:tc>
                  <a:txBody>
                    <a:bodyPr/>
                    <a:lstStyle/>
                    <a:p>
                      <a:r>
                        <a:rPr lang="en-CA" sz="1200" dirty="0"/>
                        <a:t>1</a:t>
                      </a:r>
                      <a:r>
                        <a:rPr lang="en-CA" sz="1200" baseline="30000" dirty="0"/>
                        <a:t>st</a:t>
                      </a:r>
                      <a:r>
                        <a:rPr lang="en-CA" sz="1200" dirty="0"/>
                        <a:t>-line use (n=55)</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CA" sz="1200" dirty="0"/>
                        <a:t>Relapses:</a:t>
                      </a:r>
                      <a:r>
                        <a:rPr lang="en-CA" sz="1200" baseline="0" dirty="0"/>
                        <a:t> DMF 12.5% vs. </a:t>
                      </a:r>
                      <a:r>
                        <a:rPr lang="en-CA" sz="1200" baseline="0" dirty="0" err="1"/>
                        <a:t>Fingo</a:t>
                      </a:r>
                      <a:r>
                        <a:rPr lang="en-CA" sz="1200" baseline="0" dirty="0"/>
                        <a:t> 11.8%</a:t>
                      </a:r>
                    </a:p>
                    <a:p>
                      <a:r>
                        <a:rPr lang="en-CA" sz="1200" baseline="0" dirty="0"/>
                        <a:t>New T2 lesions: DMF 12.5% vs. </a:t>
                      </a:r>
                      <a:r>
                        <a:rPr lang="en-CA" sz="1200" baseline="0" dirty="0" err="1"/>
                        <a:t>Fingo</a:t>
                      </a:r>
                      <a:r>
                        <a:rPr lang="en-CA" sz="1200" baseline="0" dirty="0"/>
                        <a:t> 6.7%</a:t>
                      </a:r>
                    </a:p>
                    <a:p>
                      <a:r>
                        <a:rPr lang="en-CA" sz="1200" baseline="0" dirty="0" err="1"/>
                        <a:t>Gd</a:t>
                      </a:r>
                      <a:r>
                        <a:rPr lang="en-CA" sz="1200" baseline="0" dirty="0"/>
                        <a:t>+ lesions: DMF 6.3% vs. </a:t>
                      </a:r>
                      <a:r>
                        <a:rPr lang="en-CA" sz="1200" baseline="0" dirty="0" err="1"/>
                        <a:t>Fingo</a:t>
                      </a:r>
                      <a:r>
                        <a:rPr lang="en-CA" sz="1200" baseline="0" dirty="0"/>
                        <a:t> 0%</a:t>
                      </a:r>
                    </a:p>
                    <a:p>
                      <a:r>
                        <a:rPr lang="en-CA" sz="1200" baseline="0" dirty="0"/>
                        <a:t>Discontinuation: DMF 32% vs. </a:t>
                      </a:r>
                      <a:r>
                        <a:rPr lang="en-CA" sz="1200" baseline="0" dirty="0" err="1"/>
                        <a:t>Fingo</a:t>
                      </a:r>
                      <a:r>
                        <a:rPr lang="en-CA" sz="1200" baseline="0" dirty="0"/>
                        <a:t> 23%</a:t>
                      </a:r>
                    </a:p>
                  </a:txBody>
                  <a:tcP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726709">
                <a:tc vMerge="1">
                  <a:txBody>
                    <a:bodyPr/>
                    <a:lstStyle/>
                    <a:p>
                      <a:endParaRPr lang="en-CA" sz="1200" dirty="0"/>
                    </a:p>
                  </a:txBody>
                  <a:tcP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CA" sz="1200" dirty="0"/>
                        <a:t>2</a:t>
                      </a:r>
                      <a:r>
                        <a:rPr lang="en-CA" sz="1200" baseline="30000" dirty="0"/>
                        <a:t>nd</a:t>
                      </a:r>
                      <a:r>
                        <a:rPr lang="en-CA" sz="1200" baseline="0" dirty="0"/>
                        <a:t>-line use (n=720)</a:t>
                      </a:r>
                      <a:endParaRPr lang="en-CA"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CA" sz="1200" dirty="0"/>
                        <a:t>Relapses:</a:t>
                      </a:r>
                      <a:r>
                        <a:rPr lang="en-CA" sz="1200" baseline="0" dirty="0"/>
                        <a:t> DMF 14.1% vs. </a:t>
                      </a:r>
                      <a:r>
                        <a:rPr lang="en-CA" sz="1200" baseline="0" dirty="0" err="1"/>
                        <a:t>Fingo</a:t>
                      </a:r>
                      <a:r>
                        <a:rPr lang="en-CA" sz="1200" baseline="0" dirty="0"/>
                        <a:t> 11.3%</a:t>
                      </a:r>
                    </a:p>
                    <a:p>
                      <a:r>
                        <a:rPr lang="en-CA" sz="1200" baseline="0" dirty="0"/>
                        <a:t>New T2 lesions: DMF 18.2% vs. </a:t>
                      </a:r>
                      <a:r>
                        <a:rPr lang="en-CA" sz="1200" baseline="0" dirty="0" err="1"/>
                        <a:t>Fingo</a:t>
                      </a:r>
                      <a:r>
                        <a:rPr lang="en-CA" sz="1200" baseline="0" dirty="0"/>
                        <a:t> 13.1%</a:t>
                      </a:r>
                    </a:p>
                    <a:p>
                      <a:r>
                        <a:rPr lang="en-CA" sz="1200" baseline="0" dirty="0" err="1"/>
                        <a:t>Gd</a:t>
                      </a:r>
                      <a:r>
                        <a:rPr lang="en-CA" sz="1200" baseline="0" dirty="0"/>
                        <a:t>+ lesions: DMF 10.1% vs. </a:t>
                      </a:r>
                      <a:r>
                        <a:rPr lang="en-CA" sz="1200" baseline="0" dirty="0" err="1"/>
                        <a:t>Fingo</a:t>
                      </a:r>
                      <a:r>
                        <a:rPr lang="en-CA" sz="1200" baseline="0" dirty="0"/>
                        <a:t> 6.9%</a:t>
                      </a:r>
                    </a:p>
                    <a:p>
                      <a:r>
                        <a:rPr lang="en-CA" sz="1200" baseline="0" dirty="0"/>
                        <a:t>Discontinuation: DMF 33% vs. </a:t>
                      </a:r>
                      <a:r>
                        <a:rPr lang="en-CA" sz="1200" baseline="0" dirty="0" err="1"/>
                        <a:t>Fingo</a:t>
                      </a:r>
                      <a:r>
                        <a:rPr lang="en-CA" sz="1200" baseline="0" dirty="0"/>
                        <a:t> 25%</a:t>
                      </a:r>
                    </a:p>
                  </a:txBody>
                  <a:tcP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295706">
                <a:tc>
                  <a:txBody>
                    <a:bodyPr/>
                    <a:lstStyle/>
                    <a:p>
                      <a:r>
                        <a:rPr lang="en-CA" sz="1200" dirty="0"/>
                        <a:t>Fingolimod vs. DMF</a:t>
                      </a:r>
                    </a:p>
                  </a:txBody>
                  <a:tcP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a:t>Single centre, n=809</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a:t>1-yr discontinuation: </a:t>
                      </a:r>
                      <a:r>
                        <a:rPr lang="en-CA" sz="1200" dirty="0" err="1"/>
                        <a:t>Fingo</a:t>
                      </a:r>
                      <a:r>
                        <a:rPr lang="en-CA" sz="1200" dirty="0"/>
                        <a:t> 19.6%</a:t>
                      </a:r>
                      <a:r>
                        <a:rPr lang="en-CA" sz="1200" baseline="0" dirty="0"/>
                        <a:t> vs. DMF 25.2%</a:t>
                      </a:r>
                      <a:endParaRPr lang="en-CA" sz="1200" dirty="0"/>
                    </a:p>
                  </a:txBody>
                  <a:tcP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2" name="Title 1"/>
          <p:cNvSpPr>
            <a:spLocks noGrp="1"/>
          </p:cNvSpPr>
          <p:nvPr>
            <p:ph type="title"/>
          </p:nvPr>
        </p:nvSpPr>
        <p:spPr/>
        <p:txBody>
          <a:bodyPr>
            <a:normAutofit fontScale="90000"/>
          </a:bodyPr>
          <a:lstStyle/>
          <a:p>
            <a:r>
              <a:rPr lang="en-CA" sz="2200" dirty="0"/>
              <a:t>Real-world &amp; observational studies</a:t>
            </a:r>
            <a:br>
              <a:rPr lang="en-CA" dirty="0"/>
            </a:br>
            <a:r>
              <a:rPr lang="en-US" dirty="0"/>
              <a:t>Comparative studies – </a:t>
            </a:r>
            <a:r>
              <a:rPr lang="en-US" sz="2200" dirty="0"/>
              <a:t>1 of 2</a:t>
            </a:r>
            <a:endParaRPr lang="en-CA" sz="2200" dirty="0"/>
          </a:p>
        </p:txBody>
      </p:sp>
      <p:sp>
        <p:nvSpPr>
          <p:cNvPr id="3" name="Slide Number Placeholder 2"/>
          <p:cNvSpPr>
            <a:spLocks noGrp="1"/>
          </p:cNvSpPr>
          <p:nvPr>
            <p:ph type="sldNum" sz="quarter" idx="12"/>
          </p:nvPr>
        </p:nvSpPr>
        <p:spPr/>
        <p:txBody>
          <a:bodyPr/>
          <a:lstStyle/>
          <a:p>
            <a:fld id="{8BE78ECE-F8D7-4923-B1D1-D9DC8AA04550}" type="slidenum">
              <a:rPr lang="en-CA" smtClean="0"/>
              <a:pPr/>
              <a:t>20</a:t>
            </a:fld>
            <a:endParaRPr lang="en-CA" dirty="0"/>
          </a:p>
        </p:txBody>
      </p:sp>
      <p:sp>
        <p:nvSpPr>
          <p:cNvPr id="4" name="Rectangle 3"/>
          <p:cNvSpPr>
            <a:spLocks noChangeArrowheads="1"/>
          </p:cNvSpPr>
          <p:nvPr/>
        </p:nvSpPr>
        <p:spPr bwMode="auto">
          <a:xfrm>
            <a:off x="1549508" y="4868328"/>
            <a:ext cx="6019692"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fr-FR" sz="900" dirty="0" err="1">
                <a:solidFill>
                  <a:srgbClr val="3F4751"/>
                </a:solidFill>
                <a:latin typeface="Microsoft New Tai Lue" panose="020B0502040204020203" pitchFamily="34" charset="0"/>
                <a:cs typeface="Microsoft New Tai Lue" panose="020B0502040204020203" pitchFamily="34" charset="0"/>
              </a:rPr>
              <a:t>Berglund</a:t>
            </a:r>
            <a:r>
              <a:rPr lang="fr-FR" sz="900" dirty="0">
                <a:solidFill>
                  <a:srgbClr val="3F4751"/>
                </a:solidFill>
                <a:latin typeface="Microsoft New Tai Lue" panose="020B0502040204020203" pitchFamily="34" charset="0"/>
                <a:cs typeface="Microsoft New Tai Lue" panose="020B0502040204020203" pitchFamily="34" charset="0"/>
              </a:rPr>
              <a:t> et al. Abstract P649. Hersh et al. Abstract P657. Vollmer et al. Abstract P1049. </a:t>
            </a:r>
          </a:p>
        </p:txBody>
      </p:sp>
      <p:sp>
        <p:nvSpPr>
          <p:cNvPr id="5" name="TextBox 11"/>
          <p:cNvSpPr txBox="1"/>
          <p:nvPr/>
        </p:nvSpPr>
        <p:spPr>
          <a:xfrm>
            <a:off x="486922" y="4542975"/>
            <a:ext cx="7169363" cy="230832"/>
          </a:xfrm>
          <a:prstGeom prst="rect">
            <a:avLst/>
          </a:prstGeom>
          <a:noFill/>
        </p:spPr>
        <p:txBody>
          <a:bodyPr wrap="square" rtlCol="0">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algn="l"/>
            <a:r>
              <a:rPr lang="en-US" sz="900" dirty="0"/>
              <a:t>PDC, Proportion of Days Covered; MPR, medication possession ratio</a:t>
            </a:r>
          </a:p>
        </p:txBody>
      </p:sp>
    </p:spTree>
    <p:extLst>
      <p:ext uri="{BB962C8B-B14F-4D97-AF65-F5344CB8AC3E}">
        <p14:creationId xmlns:p14="http://schemas.microsoft.com/office/powerpoint/2010/main" val="37071473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2200" dirty="0"/>
              <a:t>Real-world &amp; observational studies</a:t>
            </a:r>
            <a:br>
              <a:rPr lang="en-CA" dirty="0"/>
            </a:br>
            <a:r>
              <a:rPr lang="en-US" dirty="0"/>
              <a:t>Comparative studies – </a:t>
            </a:r>
            <a:r>
              <a:rPr lang="en-US" sz="2200" dirty="0"/>
              <a:t>2 of 2</a:t>
            </a:r>
            <a:endParaRPr lang="en-CA" sz="2200" dirty="0"/>
          </a:p>
        </p:txBody>
      </p:sp>
      <p:sp>
        <p:nvSpPr>
          <p:cNvPr id="3" name="Slide Number Placeholder 2"/>
          <p:cNvSpPr>
            <a:spLocks noGrp="1"/>
          </p:cNvSpPr>
          <p:nvPr>
            <p:ph type="sldNum" sz="quarter" idx="12"/>
          </p:nvPr>
        </p:nvSpPr>
        <p:spPr/>
        <p:txBody>
          <a:bodyPr/>
          <a:lstStyle/>
          <a:p>
            <a:fld id="{8BE78ECE-F8D7-4923-B1D1-D9DC8AA04550}" type="slidenum">
              <a:rPr lang="en-CA" smtClean="0"/>
              <a:pPr/>
              <a:t>21</a:t>
            </a:fld>
            <a:endParaRPr lang="en-CA" dirty="0"/>
          </a:p>
        </p:txBody>
      </p:sp>
      <p:sp>
        <p:nvSpPr>
          <p:cNvPr id="4" name="Rectangle 3"/>
          <p:cNvSpPr>
            <a:spLocks noChangeArrowheads="1"/>
          </p:cNvSpPr>
          <p:nvPr/>
        </p:nvSpPr>
        <p:spPr bwMode="auto">
          <a:xfrm>
            <a:off x="1549508" y="4868328"/>
            <a:ext cx="6019692"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fr-FR" sz="900" dirty="0" err="1">
                <a:solidFill>
                  <a:srgbClr val="3F4751"/>
                </a:solidFill>
                <a:latin typeface="Microsoft New Tai Lue" panose="020B0502040204020203" pitchFamily="34" charset="0"/>
                <a:cs typeface="Microsoft New Tai Lue" panose="020B0502040204020203" pitchFamily="34" charset="0"/>
              </a:rPr>
              <a:t>Spelman</a:t>
            </a:r>
            <a:r>
              <a:rPr lang="fr-FR" sz="900" dirty="0">
                <a:solidFill>
                  <a:srgbClr val="3F4751"/>
                </a:solidFill>
                <a:latin typeface="Microsoft New Tai Lue" panose="020B0502040204020203" pitchFamily="34" charset="0"/>
                <a:cs typeface="Microsoft New Tai Lue" panose="020B0502040204020203" pitchFamily="34" charset="0"/>
              </a:rPr>
              <a:t> et al. Abstract P1157. </a:t>
            </a:r>
            <a:r>
              <a:rPr lang="fr-FR" sz="900" dirty="0" err="1">
                <a:solidFill>
                  <a:srgbClr val="3F4751"/>
                </a:solidFill>
                <a:latin typeface="Microsoft New Tai Lue" panose="020B0502040204020203" pitchFamily="34" charset="0"/>
                <a:cs typeface="Microsoft New Tai Lue" panose="020B0502040204020203" pitchFamily="34" charset="0"/>
              </a:rPr>
              <a:t>Kalincik</a:t>
            </a:r>
            <a:r>
              <a:rPr lang="fr-FR" sz="900" dirty="0">
                <a:solidFill>
                  <a:srgbClr val="3F4751"/>
                </a:solidFill>
                <a:latin typeface="Microsoft New Tai Lue" panose="020B0502040204020203" pitchFamily="34" charset="0"/>
                <a:cs typeface="Microsoft New Tai Lue" panose="020B0502040204020203" pitchFamily="34" charset="0"/>
              </a:rPr>
              <a:t> et al. Abstract 251.  </a:t>
            </a:r>
          </a:p>
        </p:txBody>
      </p:sp>
      <p:sp>
        <p:nvSpPr>
          <p:cNvPr id="5" name="TextBox 11"/>
          <p:cNvSpPr txBox="1"/>
          <p:nvPr/>
        </p:nvSpPr>
        <p:spPr>
          <a:xfrm>
            <a:off x="486922" y="4542975"/>
            <a:ext cx="7169363" cy="230832"/>
          </a:xfrm>
          <a:prstGeom prst="rect">
            <a:avLst/>
          </a:prstGeom>
          <a:noFill/>
        </p:spPr>
        <p:txBody>
          <a:bodyPr wrap="square" rtlCol="0">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algn="l"/>
            <a:r>
              <a:rPr lang="en-US" sz="900" dirty="0"/>
              <a:t>CDP, confirmed disability progression</a:t>
            </a:r>
          </a:p>
        </p:txBody>
      </p:sp>
      <p:graphicFrame>
        <p:nvGraphicFramePr>
          <p:cNvPr id="6" name="Table 5"/>
          <p:cNvGraphicFramePr>
            <a:graphicFrameLocks noGrp="1"/>
          </p:cNvGraphicFramePr>
          <p:nvPr>
            <p:extLst>
              <p:ext uri="{D42A27DB-BD31-4B8C-83A1-F6EECF244321}">
                <p14:modId xmlns:p14="http://schemas.microsoft.com/office/powerpoint/2010/main" val="3584315791"/>
              </p:ext>
            </p:extLst>
          </p:nvPr>
        </p:nvGraphicFramePr>
        <p:xfrm>
          <a:off x="457200" y="1200150"/>
          <a:ext cx="8181975" cy="3190421"/>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1975563">
                  <a:extLst>
                    <a:ext uri="{9D8B030D-6E8A-4147-A177-3AD203B41FA5}">
                      <a16:colId xmlns:a16="http://schemas.microsoft.com/office/drawing/2014/main" val="20000"/>
                    </a:ext>
                  </a:extLst>
                </a:gridCol>
                <a:gridCol w="1674780">
                  <a:extLst>
                    <a:ext uri="{9D8B030D-6E8A-4147-A177-3AD203B41FA5}">
                      <a16:colId xmlns:a16="http://schemas.microsoft.com/office/drawing/2014/main" val="20001"/>
                    </a:ext>
                  </a:extLst>
                </a:gridCol>
                <a:gridCol w="4531632">
                  <a:extLst>
                    <a:ext uri="{9D8B030D-6E8A-4147-A177-3AD203B41FA5}">
                      <a16:colId xmlns:a16="http://schemas.microsoft.com/office/drawing/2014/main" val="20002"/>
                    </a:ext>
                  </a:extLst>
                </a:gridCol>
              </a:tblGrid>
              <a:tr h="251279">
                <a:tc>
                  <a:txBody>
                    <a:bodyPr/>
                    <a:lstStyle/>
                    <a:p>
                      <a:pPr algn="ctr"/>
                      <a:r>
                        <a:rPr lang="en-CA" sz="1400" dirty="0"/>
                        <a:t>Comparators</a:t>
                      </a:r>
                    </a:p>
                  </a:txBody>
                  <a:tcPr>
                    <a:lnL w="12700"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E5588"/>
                    </a:solidFill>
                  </a:tcPr>
                </a:tc>
                <a:tc>
                  <a:txBody>
                    <a:bodyPr/>
                    <a:lstStyle/>
                    <a:p>
                      <a:pPr algn="ctr"/>
                      <a:r>
                        <a:rPr lang="en-CA" sz="1400" dirty="0"/>
                        <a:t>Data source</a:t>
                      </a:r>
                    </a:p>
                  </a:txBody>
                  <a:tcP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E5588"/>
                    </a:solidFill>
                  </a:tcPr>
                </a:tc>
                <a:tc>
                  <a:txBody>
                    <a:bodyPr/>
                    <a:lstStyle/>
                    <a:p>
                      <a:pPr algn="ctr"/>
                      <a:r>
                        <a:rPr lang="en-CA" sz="1400" dirty="0"/>
                        <a:t>Results</a:t>
                      </a:r>
                    </a:p>
                  </a:txBody>
                  <a:tcPr>
                    <a:lnL w="31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E5588"/>
                    </a:solidFill>
                  </a:tcPr>
                </a:tc>
                <a:extLst>
                  <a:ext uri="{0D108BD9-81ED-4DB2-BD59-A6C34878D82A}">
                    <a16:rowId xmlns:a16="http://schemas.microsoft.com/office/drawing/2014/main" val="10000"/>
                  </a:ext>
                </a:extLst>
              </a:tr>
              <a:tr h="442734">
                <a:tc>
                  <a:txBody>
                    <a:bodyPr/>
                    <a:lstStyle/>
                    <a:p>
                      <a:r>
                        <a:rPr lang="en-CA" sz="1200" dirty="0"/>
                        <a:t>Fingolimod vs. DMF</a:t>
                      </a:r>
                    </a:p>
                  </a:txBody>
                  <a:tcP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CA" sz="1200" dirty="0" err="1"/>
                        <a:t>MSBase</a:t>
                      </a:r>
                      <a:r>
                        <a:rPr lang="en-CA" sz="1200" dirty="0"/>
                        <a:t> registry</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CA" sz="1200" dirty="0"/>
                        <a:t>Risk of 1</a:t>
                      </a:r>
                      <a:r>
                        <a:rPr lang="en-CA" sz="1200" baseline="30000" dirty="0"/>
                        <a:t>st</a:t>
                      </a:r>
                      <a:r>
                        <a:rPr lang="en-CA" sz="1200" dirty="0"/>
                        <a:t> relapse: HR 1.15 favouring </a:t>
                      </a:r>
                      <a:r>
                        <a:rPr lang="en-CA" sz="1200" dirty="0" err="1"/>
                        <a:t>Fingo</a:t>
                      </a:r>
                      <a:endParaRPr lang="en-CA" sz="1200" dirty="0"/>
                    </a:p>
                    <a:p>
                      <a:r>
                        <a:rPr lang="en-CA" sz="1200" dirty="0"/>
                        <a:t>Risk of 6-month discontinuation: HR 2.39 favouring </a:t>
                      </a:r>
                      <a:r>
                        <a:rPr lang="en-CA" sz="1200" dirty="0" err="1"/>
                        <a:t>Fingo</a:t>
                      </a:r>
                      <a:endParaRPr lang="en-CA" sz="1200" dirty="0"/>
                    </a:p>
                  </a:txBody>
                  <a:tcP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44273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t>DMF vs. IFN</a:t>
                      </a:r>
                    </a:p>
                    <a:p>
                      <a:endParaRPr lang="en-CA" sz="1200" dirty="0"/>
                    </a:p>
                  </a:txBody>
                  <a:tcP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CA"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CA" sz="1200" dirty="0"/>
                        <a:t>Risk of 1</a:t>
                      </a:r>
                      <a:r>
                        <a:rPr lang="en-CA" sz="1200" baseline="30000" dirty="0"/>
                        <a:t>st</a:t>
                      </a:r>
                      <a:r>
                        <a:rPr lang="en-CA" sz="1200" dirty="0"/>
                        <a:t> relapse: HR 0.74 favouring DMF</a:t>
                      </a:r>
                    </a:p>
                    <a:p>
                      <a:r>
                        <a:rPr lang="en-CA" sz="1200" dirty="0"/>
                        <a:t>Risk of 6-month discontinuation: HR 1.40 favouring IFN</a:t>
                      </a:r>
                    </a:p>
                  </a:txBody>
                  <a:tcP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442734">
                <a:tc>
                  <a:txBody>
                    <a:bodyPr/>
                    <a:lstStyle/>
                    <a:p>
                      <a:r>
                        <a:rPr lang="en-CA" sz="1200" dirty="0"/>
                        <a:t>DMF vs. glatiramer acetate</a:t>
                      </a:r>
                    </a:p>
                  </a:txBody>
                  <a:tcP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CA"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CA" sz="1200" dirty="0"/>
                        <a:t>Risk of 1</a:t>
                      </a:r>
                      <a:r>
                        <a:rPr lang="en-CA" sz="1200" baseline="30000" dirty="0"/>
                        <a:t>st</a:t>
                      </a:r>
                      <a:r>
                        <a:rPr lang="en-CA" sz="1200" dirty="0"/>
                        <a:t> relapse: HR 0.72 favouring DMF</a:t>
                      </a:r>
                    </a:p>
                    <a:p>
                      <a:r>
                        <a:rPr lang="en-CA" sz="1200" dirty="0"/>
                        <a:t>Risk of 6-month discontinuation: HR 1.18 (no difference)</a:t>
                      </a:r>
                    </a:p>
                  </a:txBody>
                  <a:tcP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442734">
                <a:tc>
                  <a:txBody>
                    <a:bodyPr/>
                    <a:lstStyle/>
                    <a:p>
                      <a:r>
                        <a:rPr lang="en-CA" sz="1200" dirty="0"/>
                        <a:t>DMF vs. teriflunomide</a:t>
                      </a:r>
                    </a:p>
                  </a:txBody>
                  <a:tcP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endParaRPr lang="en-CA" sz="1200" dirty="0"/>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r>
                        <a:rPr lang="en-CA" sz="1200" dirty="0"/>
                        <a:t>Risk of 1</a:t>
                      </a:r>
                      <a:r>
                        <a:rPr lang="en-CA" sz="1200" baseline="30000" dirty="0"/>
                        <a:t>st</a:t>
                      </a:r>
                      <a:r>
                        <a:rPr lang="en-CA" sz="1200" dirty="0"/>
                        <a:t> relapse: HR 0.66 favouring DMF</a:t>
                      </a:r>
                    </a:p>
                    <a:p>
                      <a:r>
                        <a:rPr lang="en-CA" sz="1200" dirty="0"/>
                        <a:t>Risk of 6-month discontinuation: HR 0.95 (no difference)</a:t>
                      </a:r>
                    </a:p>
                  </a:txBody>
                  <a:tcP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1056821">
                <a:tc>
                  <a:txBody>
                    <a:bodyPr/>
                    <a:lstStyle/>
                    <a:p>
                      <a:r>
                        <a:rPr lang="en-CA" sz="1200" dirty="0"/>
                        <a:t>Alemtuzumab vs. IFN, fingolimod and alemtuzumab</a:t>
                      </a:r>
                    </a:p>
                  </a:txBody>
                  <a:tcP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err="1"/>
                        <a:t>MSBase</a:t>
                      </a:r>
                      <a:r>
                        <a:rPr lang="en-CA" sz="1200" dirty="0"/>
                        <a:t> registry</a:t>
                      </a:r>
                    </a:p>
                    <a:p>
                      <a:r>
                        <a:rPr lang="en-CA" sz="1200" dirty="0"/>
                        <a:t>5-year outcomes</a:t>
                      </a:r>
                    </a:p>
                  </a:txBody>
                  <a:tcP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CA" sz="1200" dirty="0"/>
                        <a:t>ARR 0.2 with ALE vs. 0.5 with IFN; lower risk of CDP</a:t>
                      </a:r>
                      <a:r>
                        <a:rPr lang="en-CA" sz="1200" baseline="0" dirty="0"/>
                        <a:t> vs. IFN</a:t>
                      </a:r>
                    </a:p>
                    <a:p>
                      <a:r>
                        <a:rPr lang="en-CA" sz="1200" dirty="0">
                          <a:effectLst/>
                        </a:rPr>
                        <a:t>ARR</a:t>
                      </a:r>
                      <a:r>
                        <a:rPr lang="en-CA" sz="1200" baseline="0" dirty="0">
                          <a:effectLst/>
                        </a:rPr>
                        <a:t> 0.15 with ALE vs. 0.3 with fingolimod</a:t>
                      </a:r>
                    </a:p>
                    <a:p>
                      <a:r>
                        <a:rPr lang="en-CA" sz="1200" baseline="0" dirty="0">
                          <a:effectLst/>
                        </a:rPr>
                        <a:t>ARR 0.2 – no difference between a</a:t>
                      </a:r>
                      <a:r>
                        <a:rPr lang="en-CA" sz="1200" dirty="0"/>
                        <a:t>lemtuzumab and natalizumab </a:t>
                      </a:r>
                    </a:p>
                    <a:p>
                      <a:r>
                        <a:rPr lang="en-CA" sz="1200" dirty="0"/>
                        <a:t>No difference in CDP, alemtuzumab vs. natalizumab</a:t>
                      </a:r>
                    </a:p>
                    <a:p>
                      <a:r>
                        <a:rPr lang="en-CA" sz="1200" dirty="0"/>
                        <a:t>Likelihood of EDSS improvement: HR 2.9 favouring natalizumab</a:t>
                      </a:r>
                    </a:p>
                  </a:txBody>
                  <a:tcP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271905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599714" cy="857250"/>
          </a:xfrm>
        </p:spPr>
        <p:txBody>
          <a:bodyPr>
            <a:normAutofit/>
          </a:bodyPr>
          <a:lstStyle/>
          <a:p>
            <a:r>
              <a:rPr lang="en-CA" dirty="0"/>
              <a:t>Importance of early treatment</a:t>
            </a:r>
          </a:p>
        </p:txBody>
      </p:sp>
      <p:sp>
        <p:nvSpPr>
          <p:cNvPr id="7" name="Content Placeholder 6"/>
          <p:cNvSpPr>
            <a:spLocks noGrp="1"/>
          </p:cNvSpPr>
          <p:nvPr>
            <p:ph idx="1"/>
          </p:nvPr>
        </p:nvSpPr>
        <p:spPr>
          <a:xfrm>
            <a:off x="6052458" y="1158648"/>
            <a:ext cx="2895600" cy="3108555"/>
          </a:xfrm>
        </p:spPr>
        <p:txBody>
          <a:bodyPr/>
          <a:lstStyle/>
          <a:p>
            <a:pPr>
              <a:spcBef>
                <a:spcPts val="600"/>
              </a:spcBef>
              <a:spcAft>
                <a:spcPts val="600"/>
              </a:spcAft>
            </a:pPr>
            <a:r>
              <a:rPr lang="en-US" sz="1400" dirty="0"/>
              <a:t>Retrospective analysis of patients treated, 2001-2007 (n=639)</a:t>
            </a:r>
          </a:p>
          <a:p>
            <a:pPr>
              <a:spcBef>
                <a:spcPts val="600"/>
              </a:spcBef>
              <a:spcAft>
                <a:spcPts val="600"/>
              </a:spcAft>
            </a:pPr>
            <a:r>
              <a:rPr lang="en-US" sz="1400" dirty="0"/>
              <a:t>Median follow-up 8.25 years</a:t>
            </a:r>
          </a:p>
          <a:p>
            <a:pPr>
              <a:spcBef>
                <a:spcPts val="600"/>
              </a:spcBef>
              <a:spcAft>
                <a:spcPts val="600"/>
              </a:spcAft>
            </a:pPr>
            <a:r>
              <a:rPr lang="en-US" sz="1400" dirty="0"/>
              <a:t>Risk of EDSS 4 increased 6.7% for every year that treatment was delayed after MS onset</a:t>
            </a:r>
          </a:p>
          <a:p>
            <a:pPr>
              <a:spcBef>
                <a:spcPts val="600"/>
              </a:spcBef>
              <a:spcAft>
                <a:spcPts val="600"/>
              </a:spcAft>
            </a:pPr>
            <a:r>
              <a:rPr lang="en-US" sz="1400" dirty="0"/>
              <a:t>HR 2.43 of reaching EDSS 4 </a:t>
            </a:r>
            <a:br>
              <a:rPr lang="en-US" sz="1400" dirty="0"/>
            </a:br>
            <a:r>
              <a:rPr lang="en-US" sz="1400" dirty="0"/>
              <a:t>if treatment started 3 years after MS onset vs. within </a:t>
            </a:r>
            <a:br>
              <a:rPr lang="en-US" sz="1400" dirty="0"/>
            </a:br>
            <a:r>
              <a:rPr lang="en-US" sz="1400" dirty="0"/>
              <a:t>1 year of diagnosis</a:t>
            </a:r>
          </a:p>
        </p:txBody>
      </p:sp>
      <p:sp>
        <p:nvSpPr>
          <p:cNvPr id="4" name="Slide Number Placeholder 3"/>
          <p:cNvSpPr>
            <a:spLocks noGrp="1"/>
          </p:cNvSpPr>
          <p:nvPr>
            <p:ph type="sldNum" sz="quarter" idx="12"/>
          </p:nvPr>
        </p:nvSpPr>
        <p:spPr/>
        <p:txBody>
          <a:bodyPr/>
          <a:lstStyle/>
          <a:p>
            <a:fld id="{8BE78ECE-F8D7-4923-B1D1-D9DC8AA04550}" type="slidenum">
              <a:rPr lang="en-CA" smtClean="0"/>
              <a:pPr/>
              <a:t>22</a:t>
            </a:fld>
            <a:endParaRPr lang="en-CA" dirty="0"/>
          </a:p>
        </p:txBody>
      </p:sp>
      <p:sp>
        <p:nvSpPr>
          <p:cNvPr id="8" name="Rectangle 7"/>
          <p:cNvSpPr>
            <a:spLocks noChangeArrowheads="1"/>
          </p:cNvSpPr>
          <p:nvPr/>
        </p:nvSpPr>
        <p:spPr bwMode="auto">
          <a:xfrm>
            <a:off x="1549508" y="4868328"/>
            <a:ext cx="6019692"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da-DK" sz="900" dirty="0">
                <a:solidFill>
                  <a:srgbClr val="3F4751"/>
                </a:solidFill>
                <a:latin typeface="Microsoft New Tai Lue" panose="020B0502040204020203" pitchFamily="34" charset="0"/>
                <a:cs typeface="Microsoft New Tai Lue" panose="020B0502040204020203" pitchFamily="34" charset="0"/>
              </a:rPr>
              <a:t>Kavaliunas et al. Abstract P1222</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61255" y="972457"/>
            <a:ext cx="5698525" cy="3824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89906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599714" cy="857250"/>
          </a:xfrm>
        </p:spPr>
        <p:txBody>
          <a:bodyPr>
            <a:normAutofit/>
          </a:bodyPr>
          <a:lstStyle/>
          <a:p>
            <a:r>
              <a:rPr lang="en-US" dirty="0"/>
              <a:t>DMTs slow progression to EDSS 6</a:t>
            </a:r>
            <a:endParaRPr lang="en-CA" dirty="0"/>
          </a:p>
        </p:txBody>
      </p:sp>
      <p:sp>
        <p:nvSpPr>
          <p:cNvPr id="7" name="Content Placeholder 6"/>
          <p:cNvSpPr>
            <a:spLocks noGrp="1"/>
          </p:cNvSpPr>
          <p:nvPr>
            <p:ph idx="1"/>
          </p:nvPr>
        </p:nvSpPr>
        <p:spPr>
          <a:xfrm>
            <a:off x="5004220" y="1158648"/>
            <a:ext cx="3943839" cy="3108555"/>
          </a:xfrm>
        </p:spPr>
        <p:txBody>
          <a:bodyPr/>
          <a:lstStyle/>
          <a:p>
            <a:pPr>
              <a:spcBef>
                <a:spcPts val="600"/>
              </a:spcBef>
              <a:spcAft>
                <a:spcPts val="600"/>
              </a:spcAft>
            </a:pPr>
            <a:r>
              <a:rPr lang="en-US" sz="1200" dirty="0"/>
              <a:t>Retrospective analysis of 1324 RRMS patients treated at a single Italian </a:t>
            </a:r>
            <a:r>
              <a:rPr lang="en-US" sz="1200" dirty="0" err="1"/>
              <a:t>centre</a:t>
            </a:r>
            <a:r>
              <a:rPr lang="en-US" sz="1200" dirty="0"/>
              <a:t>, 1985-2011</a:t>
            </a:r>
          </a:p>
          <a:p>
            <a:pPr>
              <a:spcBef>
                <a:spcPts val="600"/>
              </a:spcBef>
              <a:spcAft>
                <a:spcPts val="600"/>
              </a:spcAft>
            </a:pPr>
            <a:r>
              <a:rPr lang="en-US" sz="1200" dirty="0"/>
              <a:t>Patients diagnosed in more recent periods reached EDSS 6 at an older age</a:t>
            </a:r>
          </a:p>
          <a:p>
            <a:pPr>
              <a:spcAft>
                <a:spcPts val="0"/>
              </a:spcAft>
            </a:pPr>
            <a:r>
              <a:rPr lang="en-US" sz="1200" dirty="0"/>
              <a:t>Risk of EDSS 6 was reduced:</a:t>
            </a:r>
          </a:p>
          <a:p>
            <a:pPr lvl="1">
              <a:spcAft>
                <a:spcPts val="0"/>
              </a:spcAft>
            </a:pPr>
            <a:r>
              <a:rPr lang="en-US" sz="1100" dirty="0"/>
              <a:t>15% for the period 1996-2000 vs. 1990</a:t>
            </a:r>
          </a:p>
          <a:p>
            <a:pPr lvl="1">
              <a:spcAft>
                <a:spcPts val="0"/>
              </a:spcAft>
            </a:pPr>
            <a:r>
              <a:rPr lang="en-US" sz="1100" dirty="0"/>
              <a:t>37% for 2001-2005 vs. 1990</a:t>
            </a:r>
          </a:p>
          <a:p>
            <a:pPr lvl="1">
              <a:spcAft>
                <a:spcPts val="600"/>
              </a:spcAft>
            </a:pPr>
            <a:r>
              <a:rPr lang="en-US" sz="1100" dirty="0"/>
              <a:t>46% for 2006-2010 vs. 1990</a:t>
            </a:r>
          </a:p>
          <a:p>
            <a:pPr>
              <a:spcAft>
                <a:spcPts val="0"/>
              </a:spcAft>
            </a:pPr>
            <a:r>
              <a:rPr lang="en-US" sz="1200" dirty="0"/>
              <a:t>Proportion of patients reaching EDSS 6 </a:t>
            </a:r>
            <a:br>
              <a:rPr lang="en-US" sz="1200" dirty="0"/>
            </a:br>
            <a:r>
              <a:rPr lang="en-US" sz="1200" dirty="0"/>
              <a:t>by age 50 years:</a:t>
            </a:r>
          </a:p>
          <a:p>
            <a:pPr lvl="1">
              <a:spcAft>
                <a:spcPts val="0"/>
              </a:spcAft>
            </a:pPr>
            <a:r>
              <a:rPr lang="en-US" sz="1100" dirty="0"/>
              <a:t>27% if diagnosed prior to 2000</a:t>
            </a:r>
          </a:p>
          <a:p>
            <a:pPr lvl="1">
              <a:spcAft>
                <a:spcPts val="0"/>
              </a:spcAft>
            </a:pPr>
            <a:r>
              <a:rPr lang="en-US" sz="1100" dirty="0"/>
              <a:t>15% if diagnosed after 2000 </a:t>
            </a:r>
          </a:p>
        </p:txBody>
      </p:sp>
      <p:sp>
        <p:nvSpPr>
          <p:cNvPr id="4" name="Slide Number Placeholder 3"/>
          <p:cNvSpPr>
            <a:spLocks noGrp="1"/>
          </p:cNvSpPr>
          <p:nvPr>
            <p:ph type="sldNum" sz="quarter" idx="12"/>
          </p:nvPr>
        </p:nvSpPr>
        <p:spPr/>
        <p:txBody>
          <a:bodyPr/>
          <a:lstStyle/>
          <a:p>
            <a:fld id="{8BE78ECE-F8D7-4923-B1D1-D9DC8AA04550}" type="slidenum">
              <a:rPr lang="en-CA" smtClean="0"/>
              <a:pPr/>
              <a:t>23</a:t>
            </a:fld>
            <a:endParaRPr lang="en-CA" dirty="0"/>
          </a:p>
        </p:txBody>
      </p:sp>
      <p:sp>
        <p:nvSpPr>
          <p:cNvPr id="8" name="Rectangle 7"/>
          <p:cNvSpPr>
            <a:spLocks noChangeArrowheads="1"/>
          </p:cNvSpPr>
          <p:nvPr/>
        </p:nvSpPr>
        <p:spPr bwMode="auto">
          <a:xfrm>
            <a:off x="1549508" y="4868328"/>
            <a:ext cx="6019692"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da-DK" sz="900" dirty="0">
                <a:solidFill>
                  <a:srgbClr val="3F4751"/>
                </a:solidFill>
                <a:latin typeface="Microsoft New Tai Lue" panose="020B0502040204020203" pitchFamily="34" charset="0"/>
                <a:cs typeface="Microsoft New Tai Lue" panose="020B0502040204020203" pitchFamily="34" charset="0"/>
              </a:rPr>
              <a:t>Cordioli et al. Abstract P299. </a:t>
            </a:r>
          </a:p>
        </p:txBody>
      </p:sp>
      <p:pic>
        <p:nvPicPr>
          <p:cNvPr id="3" name="Picture 2"/>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295050" y="1262750"/>
            <a:ext cx="4651114" cy="3137136"/>
          </a:xfrm>
          <a:prstGeom prst="rect">
            <a:avLst/>
          </a:prstGeom>
        </p:spPr>
      </p:pic>
      <p:sp>
        <p:nvSpPr>
          <p:cNvPr id="9" name="TextBox 11"/>
          <p:cNvSpPr txBox="1"/>
          <p:nvPr/>
        </p:nvSpPr>
        <p:spPr>
          <a:xfrm>
            <a:off x="486922" y="4419606"/>
            <a:ext cx="7169363" cy="369332"/>
          </a:xfrm>
          <a:prstGeom prst="rect">
            <a:avLst/>
          </a:prstGeom>
          <a:noFill/>
        </p:spPr>
        <p:txBody>
          <a:bodyPr wrap="square" rtlCol="0">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algn="l"/>
            <a:r>
              <a:rPr lang="en-US" sz="900" dirty="0"/>
              <a:t>DMTs available in Italy as of 1996</a:t>
            </a:r>
          </a:p>
          <a:p>
            <a:pPr algn="l"/>
            <a:r>
              <a:rPr lang="en-US" sz="900" dirty="0"/>
              <a:t>2</a:t>
            </a:r>
            <a:r>
              <a:rPr lang="en-US" sz="900" baseline="30000" dirty="0"/>
              <a:t>nd</a:t>
            </a:r>
            <a:r>
              <a:rPr lang="en-US" sz="900" dirty="0"/>
              <a:t>-line agents introduced in 2010</a:t>
            </a:r>
          </a:p>
        </p:txBody>
      </p:sp>
    </p:spTree>
    <p:extLst>
      <p:ext uri="{BB962C8B-B14F-4D97-AF65-F5344CB8AC3E}">
        <p14:creationId xmlns:p14="http://schemas.microsoft.com/office/powerpoint/2010/main" val="3070819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Long-term effect of DMTs – Calgary results</a:t>
            </a:r>
            <a:endParaRPr lang="en-CA" dirty="0"/>
          </a:p>
        </p:txBody>
      </p:sp>
      <p:sp>
        <p:nvSpPr>
          <p:cNvPr id="3" name="Slide Number Placeholder 2"/>
          <p:cNvSpPr>
            <a:spLocks noGrp="1"/>
          </p:cNvSpPr>
          <p:nvPr>
            <p:ph type="sldNum" sz="quarter" idx="12"/>
          </p:nvPr>
        </p:nvSpPr>
        <p:spPr/>
        <p:txBody>
          <a:bodyPr/>
          <a:lstStyle/>
          <a:p>
            <a:fld id="{8BE78ECE-F8D7-4923-B1D1-D9DC8AA04550}" type="slidenum">
              <a:rPr lang="en-CA" smtClean="0"/>
              <a:pPr/>
              <a:t>24</a:t>
            </a:fld>
            <a:endParaRPr lang="en-CA" dirty="0"/>
          </a:p>
        </p:txBody>
      </p:sp>
      <p:sp>
        <p:nvSpPr>
          <p:cNvPr id="4" name="Rectangle 3"/>
          <p:cNvSpPr>
            <a:spLocks noChangeArrowheads="1"/>
          </p:cNvSpPr>
          <p:nvPr/>
        </p:nvSpPr>
        <p:spPr bwMode="auto">
          <a:xfrm>
            <a:off x="1549508" y="4868328"/>
            <a:ext cx="6019692"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en-US" sz="900" dirty="0" err="1">
                <a:solidFill>
                  <a:srgbClr val="3F4751"/>
                </a:solidFill>
                <a:latin typeface="Microsoft New Tai Lue" panose="020B0502040204020203" pitchFamily="34" charset="0"/>
                <a:cs typeface="Microsoft New Tai Lue" panose="020B0502040204020203" pitchFamily="34" charset="0"/>
              </a:rPr>
              <a:t>Poliakov</a:t>
            </a:r>
            <a:r>
              <a:rPr lang="en-US" sz="900" dirty="0">
                <a:solidFill>
                  <a:srgbClr val="3F4751"/>
                </a:solidFill>
                <a:latin typeface="Microsoft New Tai Lue" panose="020B0502040204020203" pitchFamily="34" charset="0"/>
                <a:cs typeface="Microsoft New Tai Lue" panose="020B0502040204020203" pitchFamily="34" charset="0"/>
              </a:rPr>
              <a:t> et al. Abstract P214.   </a:t>
            </a:r>
          </a:p>
        </p:txBody>
      </p:sp>
      <p:sp>
        <p:nvSpPr>
          <p:cNvPr id="5" name="TextBox 11"/>
          <p:cNvSpPr txBox="1"/>
          <p:nvPr/>
        </p:nvSpPr>
        <p:spPr>
          <a:xfrm>
            <a:off x="4649635" y="4379075"/>
            <a:ext cx="4102202" cy="230832"/>
          </a:xfrm>
          <a:prstGeom prst="rect">
            <a:avLst/>
          </a:prstGeom>
          <a:noFill/>
        </p:spPr>
        <p:txBody>
          <a:bodyPr wrap="square" rtlCol="0">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r>
              <a:rPr lang="en-US" sz="900" dirty="0"/>
              <a:t>DMT: &gt;5 years/ exposure; Non DMT: &lt;5 years’ exposure</a:t>
            </a:r>
          </a:p>
        </p:txBody>
      </p:sp>
      <p:graphicFrame>
        <p:nvGraphicFramePr>
          <p:cNvPr id="7" name="Table 6"/>
          <p:cNvGraphicFramePr>
            <a:graphicFrameLocks noGrp="1"/>
          </p:cNvGraphicFramePr>
          <p:nvPr>
            <p:extLst>
              <p:ext uri="{D42A27DB-BD31-4B8C-83A1-F6EECF244321}">
                <p14:modId xmlns:p14="http://schemas.microsoft.com/office/powerpoint/2010/main" val="2862051709"/>
              </p:ext>
            </p:extLst>
          </p:nvPr>
        </p:nvGraphicFramePr>
        <p:xfrm>
          <a:off x="457200" y="1198563"/>
          <a:ext cx="8181976" cy="3154136"/>
        </p:xfrm>
        <a:graphic>
          <a:graphicData uri="http://schemas.openxmlformats.org/drawingml/2006/table">
            <a:tbl>
              <a:tblPr firstRow="1" bandRow="1">
                <a:effectLst>
                  <a:outerShdw blurRad="50800" dist="38100" dir="2700000" algn="tl" rotWithShape="0">
                    <a:prstClr val="black">
                      <a:alpha val="40000"/>
                    </a:prstClr>
                  </a:outerShdw>
                </a:effectLst>
                <a:tableStyleId>{5C22544A-7EE6-4342-B048-85BDC9FD1C3A}</a:tableStyleId>
              </a:tblPr>
              <a:tblGrid>
                <a:gridCol w="2346038">
                  <a:extLst>
                    <a:ext uri="{9D8B030D-6E8A-4147-A177-3AD203B41FA5}">
                      <a16:colId xmlns:a16="http://schemas.microsoft.com/office/drawing/2014/main" val="20000"/>
                    </a:ext>
                  </a:extLst>
                </a:gridCol>
                <a:gridCol w="1753920">
                  <a:extLst>
                    <a:ext uri="{9D8B030D-6E8A-4147-A177-3AD203B41FA5}">
                      <a16:colId xmlns:a16="http://schemas.microsoft.com/office/drawing/2014/main" val="20001"/>
                    </a:ext>
                  </a:extLst>
                </a:gridCol>
                <a:gridCol w="1561036">
                  <a:extLst>
                    <a:ext uri="{9D8B030D-6E8A-4147-A177-3AD203B41FA5}">
                      <a16:colId xmlns:a16="http://schemas.microsoft.com/office/drawing/2014/main" val="20002"/>
                    </a:ext>
                  </a:extLst>
                </a:gridCol>
                <a:gridCol w="1377120">
                  <a:extLst>
                    <a:ext uri="{9D8B030D-6E8A-4147-A177-3AD203B41FA5}">
                      <a16:colId xmlns:a16="http://schemas.microsoft.com/office/drawing/2014/main" val="20003"/>
                    </a:ext>
                  </a:extLst>
                </a:gridCol>
                <a:gridCol w="1143862">
                  <a:extLst>
                    <a:ext uri="{9D8B030D-6E8A-4147-A177-3AD203B41FA5}">
                      <a16:colId xmlns:a16="http://schemas.microsoft.com/office/drawing/2014/main" val="20004"/>
                    </a:ext>
                  </a:extLst>
                </a:gridCol>
              </a:tblGrid>
              <a:tr h="560080">
                <a:tc>
                  <a:txBody>
                    <a:bodyPr/>
                    <a:lstStyle/>
                    <a:p>
                      <a:endParaRPr lang="en-CA" sz="1400" dirty="0"/>
                    </a:p>
                  </a:txBody>
                  <a:tcPr anchor="ctr">
                    <a:lnL w="12700" cap="flat" cmpd="sng" algn="ctr">
                      <a:solidFill>
                        <a:schemeClr val="tx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E5588"/>
                    </a:solidFill>
                  </a:tcPr>
                </a:tc>
                <a:tc>
                  <a:txBody>
                    <a:bodyPr/>
                    <a:lstStyle/>
                    <a:p>
                      <a:pPr algn="ctr"/>
                      <a:r>
                        <a:rPr lang="en-CA" sz="1400" dirty="0"/>
                        <a:t>DMT</a:t>
                      </a:r>
                    </a:p>
                    <a:p>
                      <a:pPr algn="ctr"/>
                      <a:r>
                        <a:rPr lang="en-CA" sz="1400" dirty="0"/>
                        <a:t>(n=954)</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E5588"/>
                    </a:solidFill>
                  </a:tcPr>
                </a:tc>
                <a:tc>
                  <a:txBody>
                    <a:bodyPr/>
                    <a:lstStyle/>
                    <a:p>
                      <a:pPr algn="ctr"/>
                      <a:r>
                        <a:rPr lang="en-CA" sz="1400" dirty="0"/>
                        <a:t>Non DMT</a:t>
                      </a:r>
                    </a:p>
                    <a:p>
                      <a:pPr algn="ctr"/>
                      <a:r>
                        <a:rPr lang="en-CA" sz="1400" dirty="0"/>
                        <a:t>(n=589)</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E5588"/>
                    </a:solidFill>
                  </a:tcPr>
                </a:tc>
                <a:tc>
                  <a:txBody>
                    <a:bodyPr/>
                    <a:lstStyle/>
                    <a:p>
                      <a:pPr algn="ctr"/>
                      <a:r>
                        <a:rPr lang="en-CA" sz="1400" dirty="0"/>
                        <a:t>p value</a:t>
                      </a:r>
                    </a:p>
                  </a:txBody>
                  <a:tcPr anchor="ctr">
                    <a:lnL w="3175" cap="flat" cmpd="sng" algn="ctr">
                      <a:solidFill>
                        <a:schemeClr val="bg1"/>
                      </a:solidFill>
                      <a:prstDash val="solid"/>
                      <a:round/>
                      <a:headEnd type="none" w="med" len="med"/>
                      <a:tailEnd type="none" w="med" len="med"/>
                    </a:lnL>
                    <a:lnR w="3175"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E5588"/>
                    </a:solidFill>
                  </a:tcPr>
                </a:tc>
                <a:tc>
                  <a:txBody>
                    <a:bodyPr/>
                    <a:lstStyle/>
                    <a:p>
                      <a:pPr algn="ctr"/>
                      <a:r>
                        <a:rPr lang="en-CA" sz="1400" dirty="0"/>
                        <a:t>OR</a:t>
                      </a:r>
                    </a:p>
                  </a:txBody>
                  <a:tcPr anchor="ctr">
                    <a:lnL w="3175" cap="flat" cmpd="sng" algn="ctr">
                      <a:solidFill>
                        <a:schemeClr val="bg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solidFill>
                      <a:srgbClr val="0E5588"/>
                    </a:solidFill>
                  </a:tcPr>
                </a:tc>
                <a:extLst>
                  <a:ext uri="{0D108BD9-81ED-4DB2-BD59-A6C34878D82A}">
                    <a16:rowId xmlns:a16="http://schemas.microsoft.com/office/drawing/2014/main" val="10000"/>
                  </a:ext>
                </a:extLst>
              </a:tr>
              <a:tr h="324257">
                <a:tc>
                  <a:txBody>
                    <a:bodyPr/>
                    <a:lstStyle/>
                    <a:p>
                      <a:r>
                        <a:rPr lang="en-CA" sz="1400" dirty="0"/>
                        <a:t>Mean</a:t>
                      </a:r>
                      <a:r>
                        <a:rPr lang="en-CA" sz="1400" baseline="0" dirty="0"/>
                        <a:t> age at 1</a:t>
                      </a:r>
                      <a:r>
                        <a:rPr lang="en-CA" sz="1400" baseline="30000" dirty="0"/>
                        <a:t>st</a:t>
                      </a:r>
                      <a:r>
                        <a:rPr lang="en-CA" sz="1400" baseline="0" dirty="0"/>
                        <a:t> visit</a:t>
                      </a:r>
                      <a:endParaRPr lang="en-CA" sz="1400" dirty="0"/>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400" dirty="0"/>
                        <a:t>37.7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400" dirty="0"/>
                        <a:t>40.1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400" dirty="0"/>
                        <a:t>&lt;0.00001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endParaRPr lang="en-CA" sz="1400" dirty="0"/>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24257">
                <a:tc>
                  <a:txBody>
                    <a:bodyPr/>
                    <a:lstStyle/>
                    <a:p>
                      <a:r>
                        <a:rPr lang="en-CA" sz="1400" dirty="0"/>
                        <a:t>Baseline EDSS</a:t>
                      </a: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400" dirty="0"/>
                        <a:t>2.21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400" dirty="0"/>
                        <a:t>2.28</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400" dirty="0"/>
                        <a:t>0.32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endParaRPr lang="en-CA" sz="1400" dirty="0"/>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r h="324257">
                <a:tc>
                  <a:txBody>
                    <a:bodyPr/>
                    <a:lstStyle/>
                    <a:p>
                      <a:r>
                        <a:rPr lang="en-CA" sz="1400" dirty="0"/>
                        <a:t>Years on DMT</a:t>
                      </a: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400" dirty="0"/>
                        <a:t>11.2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400" dirty="0"/>
                        <a:t>1.2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dirty="0"/>
                        <a:t>&lt;0.00001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endParaRPr lang="en-CA" sz="1400" dirty="0"/>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3"/>
                  </a:ext>
                </a:extLst>
              </a:tr>
              <a:tr h="324257">
                <a:tc>
                  <a:txBody>
                    <a:bodyPr/>
                    <a:lstStyle/>
                    <a:p>
                      <a:r>
                        <a:rPr lang="en-CA" sz="1400" dirty="0"/>
                        <a:t>EDSS at final visit</a:t>
                      </a: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400" dirty="0"/>
                        <a:t>3.17</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400" dirty="0"/>
                        <a:t>3.62</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400" dirty="0"/>
                        <a:t>0.0003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endParaRPr lang="en-CA" sz="1400" dirty="0"/>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4"/>
                  </a:ext>
                </a:extLst>
              </a:tr>
              <a:tr h="324257">
                <a:tc>
                  <a:txBody>
                    <a:bodyPr/>
                    <a:lstStyle/>
                    <a:p>
                      <a:r>
                        <a:rPr lang="en-CA" sz="1400" dirty="0"/>
                        <a:t>EDSS change/year</a:t>
                      </a: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400" dirty="0"/>
                        <a:t>0.073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400" dirty="0"/>
                        <a:t>0.116</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400" dirty="0"/>
                        <a:t>0.0001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endParaRPr lang="en-CA" sz="1400" dirty="0"/>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5"/>
                  </a:ext>
                </a:extLst>
              </a:tr>
              <a:tr h="324257">
                <a:tc>
                  <a:txBody>
                    <a:bodyPr/>
                    <a:lstStyle/>
                    <a:p>
                      <a:r>
                        <a:rPr lang="en-CA" sz="1400" dirty="0"/>
                        <a:t>% EDSS </a:t>
                      </a:r>
                      <a:r>
                        <a:rPr lang="en-CA" sz="1400" u="sng" dirty="0"/>
                        <a:t>&gt;</a:t>
                      </a:r>
                      <a:r>
                        <a:rPr lang="en-CA" sz="1400" dirty="0"/>
                        <a:t>3*</a:t>
                      </a: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400" dirty="0"/>
                        <a:t>46.0%</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400" dirty="0"/>
                        <a:t>52.5%</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dirty="0"/>
                        <a:t>&lt;0.00001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400" dirty="0"/>
                        <a:t>0.41</a:t>
                      </a: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6"/>
                  </a:ext>
                </a:extLst>
              </a:tr>
              <a:tr h="324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 EDSS </a:t>
                      </a:r>
                      <a:r>
                        <a:rPr lang="en-CA" sz="1400" u="sng" dirty="0"/>
                        <a:t>&gt;</a:t>
                      </a:r>
                      <a:r>
                        <a:rPr lang="en-CA" sz="1400" u="none" dirty="0"/>
                        <a:t>6*</a:t>
                      </a:r>
                      <a:endParaRPr lang="en-CA" sz="1400" dirty="0"/>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400" dirty="0"/>
                        <a:t>21.4%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400" dirty="0"/>
                        <a:t>29.3%</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CA" sz="1400" dirty="0"/>
                        <a:t>&lt;0.00001</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tc>
                  <a:txBody>
                    <a:bodyPr/>
                    <a:lstStyle/>
                    <a:p>
                      <a:pPr algn="ctr"/>
                      <a:r>
                        <a:rPr lang="en-CA" sz="1400" dirty="0"/>
                        <a:t>0.37</a:t>
                      </a: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3175"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7"/>
                  </a:ext>
                </a:extLst>
              </a:tr>
              <a:tr h="32425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400" dirty="0"/>
                        <a:t>% deceased*</a:t>
                      </a:r>
                    </a:p>
                  </a:txBody>
                  <a:tcPr anchor="ctr">
                    <a:lnL w="12700"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dirty="0"/>
                        <a:t>3.14%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dirty="0"/>
                        <a:t>5.6%</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dirty="0"/>
                        <a:t>&lt;0.04</a:t>
                      </a:r>
                    </a:p>
                  </a:txBody>
                  <a:tcPr anchor="ctr">
                    <a:lnL w="3175" cap="flat" cmpd="sng" algn="ctr">
                      <a:solidFill>
                        <a:schemeClr val="tx1"/>
                      </a:solidFill>
                      <a:prstDash val="solid"/>
                      <a:round/>
                      <a:headEnd type="none" w="med" len="med"/>
                      <a:tailEnd type="none" w="med" len="med"/>
                    </a:lnL>
                    <a:lnR w="3175"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400" dirty="0"/>
                        <a:t>0.57</a:t>
                      </a:r>
                    </a:p>
                  </a:txBody>
                  <a:tcPr anchor="ctr">
                    <a:lnL w="31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8"/>
                  </a:ext>
                </a:extLst>
              </a:tr>
            </a:tbl>
          </a:graphicData>
        </a:graphic>
      </p:graphicFrame>
      <p:sp>
        <p:nvSpPr>
          <p:cNvPr id="6" name="Rectangle 5"/>
          <p:cNvSpPr/>
          <p:nvPr/>
        </p:nvSpPr>
        <p:spPr>
          <a:xfrm>
            <a:off x="513377" y="4356928"/>
            <a:ext cx="1374094" cy="246221"/>
          </a:xfrm>
          <a:prstGeom prst="rect">
            <a:avLst/>
          </a:prstGeom>
        </p:spPr>
        <p:txBody>
          <a:bodyPr wrap="none">
            <a:spAutoFit/>
          </a:bodyPr>
          <a:lstStyle/>
          <a:p>
            <a:pPr marL="228600" indent="-228600" algn="l"/>
            <a:r>
              <a:rPr lang="en-US" sz="1000" dirty="0">
                <a:solidFill>
                  <a:srgbClr val="3F4751"/>
                </a:solidFill>
                <a:latin typeface="Microsoft New Tai Lue" panose="020B0502040204020203" pitchFamily="34" charset="0"/>
                <a:cs typeface="Microsoft New Tai Lue" panose="020B0502040204020203" pitchFamily="34" charset="0"/>
              </a:rPr>
              <a:t>*multivariate analysis</a:t>
            </a:r>
          </a:p>
        </p:txBody>
      </p:sp>
    </p:spTree>
    <p:extLst>
      <p:ext uri="{BB962C8B-B14F-4D97-AF65-F5344CB8AC3E}">
        <p14:creationId xmlns:p14="http://schemas.microsoft.com/office/powerpoint/2010/main" val="21478449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there a “treatment lag” in progressive MS?</a:t>
            </a:r>
            <a:endParaRPr lang="en-CA" dirty="0"/>
          </a:p>
        </p:txBody>
      </p:sp>
      <p:sp>
        <p:nvSpPr>
          <p:cNvPr id="6" name="Content Placeholder 5"/>
          <p:cNvSpPr>
            <a:spLocks noGrp="1"/>
          </p:cNvSpPr>
          <p:nvPr>
            <p:ph idx="1"/>
          </p:nvPr>
        </p:nvSpPr>
        <p:spPr/>
        <p:txBody>
          <a:bodyPr/>
          <a:lstStyle/>
          <a:p>
            <a:r>
              <a:rPr lang="en-CA" sz="1800" dirty="0"/>
              <a:t>Hypothesized that it may take several years for DMTs to stabilize the disease process and demonstrate a therapeutic effect in progressive MS</a:t>
            </a:r>
          </a:p>
          <a:p>
            <a:r>
              <a:rPr lang="en-CA" sz="1800" dirty="0"/>
              <a:t>Data from the SPECTRIMS trial of IFNβ-1a </a:t>
            </a:r>
            <a:r>
              <a:rPr lang="en-CA" sz="1800" dirty="0" err="1"/>
              <a:t>sc</a:t>
            </a:r>
            <a:r>
              <a:rPr lang="en-CA" sz="1800" dirty="0"/>
              <a:t> in SPMS and PROMISE trial of </a:t>
            </a:r>
            <a:r>
              <a:rPr lang="en-CA" sz="1800" dirty="0" err="1"/>
              <a:t>glatiramer</a:t>
            </a:r>
            <a:r>
              <a:rPr lang="en-CA" sz="1800" dirty="0"/>
              <a:t> acetate in PPMS were reanalysed </a:t>
            </a:r>
          </a:p>
          <a:p>
            <a:pPr>
              <a:spcAft>
                <a:spcPts val="0"/>
              </a:spcAft>
            </a:pPr>
            <a:r>
              <a:rPr lang="en-CA" sz="1800" dirty="0"/>
              <a:t>SPECTRIMS: </a:t>
            </a:r>
          </a:p>
          <a:p>
            <a:pPr lvl="1">
              <a:spcAft>
                <a:spcPts val="0"/>
              </a:spcAft>
            </a:pPr>
            <a:r>
              <a:rPr lang="en-CA" sz="1400" dirty="0"/>
              <a:t>2.5-year lag in treatment effect</a:t>
            </a:r>
          </a:p>
          <a:p>
            <a:pPr lvl="1"/>
            <a:r>
              <a:rPr lang="en-CA" sz="1400" dirty="0"/>
              <a:t>Significant improvement thereafter, HR 0.65, p=0.041</a:t>
            </a:r>
          </a:p>
          <a:p>
            <a:pPr>
              <a:spcAft>
                <a:spcPts val="0"/>
              </a:spcAft>
            </a:pPr>
            <a:r>
              <a:rPr lang="en-CA" sz="1800" dirty="0"/>
              <a:t>PROMISE</a:t>
            </a:r>
          </a:p>
          <a:p>
            <a:pPr lvl="1">
              <a:spcAft>
                <a:spcPts val="0"/>
              </a:spcAft>
            </a:pPr>
            <a:r>
              <a:rPr lang="en-CA" sz="1400" dirty="0"/>
              <a:t>2-year lag in treatment effect</a:t>
            </a:r>
          </a:p>
          <a:p>
            <a:pPr lvl="1"/>
            <a:r>
              <a:rPr lang="en-CA" sz="1400" dirty="0"/>
              <a:t>Significant improvement thereafter, HR 0.42, p=0.044</a:t>
            </a:r>
          </a:p>
          <a:p>
            <a:r>
              <a:rPr lang="en-CA" sz="1800" dirty="0"/>
              <a:t>Additional analyses of failed progressive trials (OLYMPUS, ASCEND) needed</a:t>
            </a:r>
          </a:p>
        </p:txBody>
      </p:sp>
      <p:sp>
        <p:nvSpPr>
          <p:cNvPr id="3" name="Slide Number Placeholder 2"/>
          <p:cNvSpPr>
            <a:spLocks noGrp="1"/>
          </p:cNvSpPr>
          <p:nvPr>
            <p:ph type="sldNum" sz="quarter" idx="12"/>
          </p:nvPr>
        </p:nvSpPr>
        <p:spPr/>
        <p:txBody>
          <a:bodyPr/>
          <a:lstStyle/>
          <a:p>
            <a:pPr>
              <a:defRPr/>
            </a:pPr>
            <a:fld id="{8BE78ECE-F8D7-4923-B1D1-D9DC8AA04550}" type="slidenum">
              <a:rPr lang="en-CA" smtClean="0"/>
              <a:pPr>
                <a:defRPr/>
              </a:pPr>
              <a:t>25</a:t>
            </a:fld>
            <a:endParaRPr lang="en-CA"/>
          </a:p>
        </p:txBody>
      </p:sp>
      <p:sp>
        <p:nvSpPr>
          <p:cNvPr id="5" name="Rectangle 4"/>
          <p:cNvSpPr>
            <a:spLocks noChangeArrowheads="1"/>
          </p:cNvSpPr>
          <p:nvPr/>
        </p:nvSpPr>
        <p:spPr bwMode="auto">
          <a:xfrm>
            <a:off x="1549508" y="4868328"/>
            <a:ext cx="6019692"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fr-FR" sz="900" dirty="0" err="1">
                <a:solidFill>
                  <a:srgbClr val="3F4751"/>
                </a:solidFill>
                <a:latin typeface="Microsoft New Tai Lue" panose="020B0502040204020203" pitchFamily="34" charset="0"/>
                <a:cs typeface="Microsoft New Tai Lue" panose="020B0502040204020203" pitchFamily="34" charset="0"/>
              </a:rPr>
              <a:t>Sormani</a:t>
            </a:r>
            <a:r>
              <a:rPr lang="fr-FR" sz="900" dirty="0">
                <a:solidFill>
                  <a:srgbClr val="3F4751"/>
                </a:solidFill>
                <a:latin typeface="Microsoft New Tai Lue" panose="020B0502040204020203" pitchFamily="34" charset="0"/>
                <a:cs typeface="Microsoft New Tai Lue" panose="020B0502040204020203" pitchFamily="34" charset="0"/>
              </a:rPr>
              <a:t> et al. Abstract 215. </a:t>
            </a:r>
          </a:p>
        </p:txBody>
      </p:sp>
    </p:spTree>
    <p:extLst>
      <p:ext uri="{BB962C8B-B14F-4D97-AF65-F5344CB8AC3E}">
        <p14:creationId xmlns:p14="http://schemas.microsoft.com/office/powerpoint/2010/main" val="35687786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“No evidence of progression” (NEP) </a:t>
            </a:r>
            <a:endParaRPr lang="en-CA" dirty="0"/>
          </a:p>
        </p:txBody>
      </p:sp>
      <p:sp>
        <p:nvSpPr>
          <p:cNvPr id="3" name="Content Placeholder 2"/>
          <p:cNvSpPr>
            <a:spLocks noGrp="1"/>
          </p:cNvSpPr>
          <p:nvPr>
            <p:ph idx="1"/>
          </p:nvPr>
        </p:nvSpPr>
        <p:spPr/>
        <p:txBody>
          <a:bodyPr/>
          <a:lstStyle/>
          <a:p>
            <a:r>
              <a:rPr lang="en-US" sz="2000" dirty="0"/>
              <a:t>NEP defined as having no 12-week CDP on EDSS; and no 12-week confirmed progression ≥20% on the T25FW and 9HPT</a:t>
            </a:r>
          </a:p>
          <a:p>
            <a:r>
              <a:rPr lang="en-US" sz="2000" dirty="0"/>
              <a:t>Exploratory analysis of patients receiving </a:t>
            </a:r>
            <a:r>
              <a:rPr lang="en-US" sz="2000" dirty="0" err="1"/>
              <a:t>ocrelizumab</a:t>
            </a:r>
            <a:r>
              <a:rPr lang="en-US" sz="2000" dirty="0"/>
              <a:t> (n=461) or placebo (n=230) in ORATORIO trial of PPMS</a:t>
            </a:r>
          </a:p>
          <a:p>
            <a:pPr>
              <a:spcAft>
                <a:spcPts val="0"/>
              </a:spcAft>
            </a:pPr>
            <a:r>
              <a:rPr lang="en-US" sz="2000" dirty="0"/>
              <a:t>Significant increase in the proportion of patients with NEP at week 120 with </a:t>
            </a:r>
            <a:r>
              <a:rPr lang="en-US" sz="2000" dirty="0" err="1"/>
              <a:t>ocrelizumab</a:t>
            </a:r>
            <a:r>
              <a:rPr lang="en-US" sz="2000" dirty="0"/>
              <a:t> vs. placebo (42.7% vs. 29.1%), RR 1.47, p=0.0006</a:t>
            </a:r>
          </a:p>
          <a:p>
            <a:pPr lvl="1">
              <a:spcAft>
                <a:spcPts val="0"/>
              </a:spcAft>
            </a:pPr>
            <a:r>
              <a:rPr lang="en-US" sz="1800" dirty="0"/>
              <a:t>NEP, 12-week CDP – 68.5% vs. 63.0%</a:t>
            </a:r>
          </a:p>
          <a:p>
            <a:pPr lvl="1">
              <a:spcAft>
                <a:spcPts val="0"/>
              </a:spcAft>
            </a:pPr>
            <a:r>
              <a:rPr lang="en-US" sz="1800" dirty="0"/>
              <a:t>NEP, T25FW – 51.0% vs. 38.7%</a:t>
            </a:r>
          </a:p>
          <a:p>
            <a:pPr lvl="1"/>
            <a:r>
              <a:rPr lang="en-US" sz="1800" dirty="0"/>
              <a:t>NEP, 9HPT – 82.2% vs. 71.3%</a:t>
            </a:r>
          </a:p>
        </p:txBody>
      </p:sp>
      <p:sp>
        <p:nvSpPr>
          <p:cNvPr id="4" name="Slide Number Placeholder 3"/>
          <p:cNvSpPr>
            <a:spLocks noGrp="1"/>
          </p:cNvSpPr>
          <p:nvPr>
            <p:ph type="sldNum" sz="quarter" idx="12"/>
          </p:nvPr>
        </p:nvSpPr>
        <p:spPr/>
        <p:txBody>
          <a:bodyPr/>
          <a:lstStyle/>
          <a:p>
            <a:pPr>
              <a:defRPr/>
            </a:pPr>
            <a:fld id="{8BE78ECE-F8D7-4923-B1D1-D9DC8AA04550}" type="slidenum">
              <a:rPr lang="en-CA" smtClean="0"/>
              <a:pPr>
                <a:defRPr/>
              </a:pPr>
              <a:t>26</a:t>
            </a:fld>
            <a:endParaRPr lang="en-CA" dirty="0"/>
          </a:p>
        </p:txBody>
      </p:sp>
      <p:sp>
        <p:nvSpPr>
          <p:cNvPr id="5" name="Rectangle 4"/>
          <p:cNvSpPr>
            <a:spLocks noChangeArrowheads="1"/>
          </p:cNvSpPr>
          <p:nvPr/>
        </p:nvSpPr>
        <p:spPr bwMode="auto">
          <a:xfrm>
            <a:off x="1549508" y="4868328"/>
            <a:ext cx="6019692"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fr-FR" sz="900" dirty="0" err="1">
                <a:solidFill>
                  <a:srgbClr val="3F4751"/>
                </a:solidFill>
                <a:latin typeface="Microsoft New Tai Lue" panose="020B0502040204020203" pitchFamily="34" charset="0"/>
                <a:cs typeface="Microsoft New Tai Lue" panose="020B0502040204020203" pitchFamily="34" charset="0"/>
              </a:rPr>
              <a:t>Montalban</a:t>
            </a:r>
            <a:r>
              <a:rPr lang="fr-FR" sz="900" dirty="0">
                <a:solidFill>
                  <a:srgbClr val="3F4751"/>
                </a:solidFill>
                <a:latin typeface="Microsoft New Tai Lue" panose="020B0502040204020203" pitchFamily="34" charset="0"/>
                <a:cs typeface="Microsoft New Tai Lue" panose="020B0502040204020203" pitchFamily="34" charset="0"/>
              </a:rPr>
              <a:t> et al. Abstract 167. </a:t>
            </a:r>
          </a:p>
        </p:txBody>
      </p:sp>
      <p:sp>
        <p:nvSpPr>
          <p:cNvPr id="6" name="TextBox 11"/>
          <p:cNvSpPr txBox="1"/>
          <p:nvPr/>
        </p:nvSpPr>
        <p:spPr>
          <a:xfrm>
            <a:off x="486922" y="4542975"/>
            <a:ext cx="7169363" cy="230832"/>
          </a:xfrm>
          <a:prstGeom prst="rect">
            <a:avLst/>
          </a:prstGeom>
          <a:noFill/>
        </p:spPr>
        <p:txBody>
          <a:bodyPr wrap="square" rtlCol="0">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algn="l"/>
            <a:r>
              <a:rPr lang="en-US" sz="900" dirty="0"/>
              <a:t>CDP, confirmed disability progression; T25FW, Timed 25-foot Walk; 9HPT, 9-Hole Peg Test</a:t>
            </a:r>
          </a:p>
        </p:txBody>
      </p:sp>
    </p:spTree>
    <p:extLst>
      <p:ext uri="{BB962C8B-B14F-4D97-AF65-F5344CB8AC3E}">
        <p14:creationId xmlns:p14="http://schemas.microsoft.com/office/powerpoint/2010/main" val="2617459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599714" cy="857250"/>
          </a:xfrm>
        </p:spPr>
        <p:txBody>
          <a:bodyPr>
            <a:noAutofit/>
          </a:bodyPr>
          <a:lstStyle/>
          <a:p>
            <a:r>
              <a:rPr lang="en-US" dirty="0"/>
              <a:t>ORATORIO – </a:t>
            </a:r>
            <a:br>
              <a:rPr lang="en-US" dirty="0"/>
            </a:br>
            <a:r>
              <a:rPr lang="en-US" sz="2800" dirty="0"/>
              <a:t>post-hoc analysis of composite disability outcomes</a:t>
            </a:r>
            <a:endParaRPr lang="en-CA" sz="2800" dirty="0"/>
          </a:p>
        </p:txBody>
      </p:sp>
      <p:sp>
        <p:nvSpPr>
          <p:cNvPr id="7" name="Content Placeholder 6"/>
          <p:cNvSpPr>
            <a:spLocks noGrp="1"/>
          </p:cNvSpPr>
          <p:nvPr>
            <p:ph idx="1"/>
          </p:nvPr>
        </p:nvSpPr>
        <p:spPr>
          <a:xfrm>
            <a:off x="228600" y="3744686"/>
            <a:ext cx="8410575" cy="696685"/>
          </a:xfrm>
        </p:spPr>
        <p:txBody>
          <a:bodyPr/>
          <a:lstStyle/>
          <a:p>
            <a:r>
              <a:rPr lang="en-US" sz="1600" dirty="0"/>
              <a:t>Analysis of </a:t>
            </a:r>
            <a:r>
              <a:rPr lang="en-US" sz="1600" dirty="0" err="1"/>
              <a:t>cCDP</a:t>
            </a:r>
            <a:r>
              <a:rPr lang="en-US" sz="1600" dirty="0"/>
              <a:t>, defined as time to first onset either of CDP on EDSS, ≥20% worsening on T25FW, or ≥20% worsening on 9HPT </a:t>
            </a:r>
          </a:p>
        </p:txBody>
      </p:sp>
      <p:sp>
        <p:nvSpPr>
          <p:cNvPr id="4" name="Slide Number Placeholder 3"/>
          <p:cNvSpPr>
            <a:spLocks noGrp="1"/>
          </p:cNvSpPr>
          <p:nvPr>
            <p:ph type="sldNum" sz="quarter" idx="12"/>
          </p:nvPr>
        </p:nvSpPr>
        <p:spPr/>
        <p:txBody>
          <a:bodyPr/>
          <a:lstStyle/>
          <a:p>
            <a:fld id="{8BE78ECE-F8D7-4923-B1D1-D9DC8AA04550}" type="slidenum">
              <a:rPr lang="en-CA" smtClean="0"/>
              <a:pPr/>
              <a:t>27</a:t>
            </a:fld>
            <a:endParaRPr lang="en-CA" dirty="0"/>
          </a:p>
        </p:txBody>
      </p:sp>
      <p:sp>
        <p:nvSpPr>
          <p:cNvPr id="8" name="Rectangle 7"/>
          <p:cNvSpPr>
            <a:spLocks noChangeArrowheads="1"/>
          </p:cNvSpPr>
          <p:nvPr/>
        </p:nvSpPr>
        <p:spPr bwMode="auto">
          <a:xfrm>
            <a:off x="1549508" y="4868328"/>
            <a:ext cx="6019692"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it-IT" sz="900" dirty="0">
                <a:solidFill>
                  <a:srgbClr val="3F4751"/>
                </a:solidFill>
                <a:latin typeface="Microsoft New Tai Lue" panose="020B0502040204020203" pitchFamily="34" charset="0"/>
                <a:cs typeface="Microsoft New Tai Lue" panose="020B0502040204020203" pitchFamily="34" charset="0"/>
              </a:rPr>
              <a:t>Giovannoni et al. Abstract P746.</a:t>
            </a:r>
          </a:p>
        </p:txBody>
      </p:sp>
      <p:sp>
        <p:nvSpPr>
          <p:cNvPr id="13" name="TextBox 12"/>
          <p:cNvSpPr txBox="1"/>
          <p:nvPr/>
        </p:nvSpPr>
        <p:spPr>
          <a:xfrm>
            <a:off x="457200" y="1192026"/>
            <a:ext cx="8181975" cy="307777"/>
          </a:xfrm>
          <a:prstGeom prst="rect">
            <a:avLst/>
          </a:prstGeom>
          <a:noFill/>
        </p:spPr>
        <p:txBody>
          <a:bodyPr wrap="square" rtlCol="0">
            <a:spAutoFit/>
          </a:bodyPr>
          <a:lstStyle/>
          <a:p>
            <a:pPr algn="ctr"/>
            <a:r>
              <a:rPr lang="en-US" sz="1400" dirty="0"/>
              <a:t>Reduction in disability outcomes with </a:t>
            </a:r>
            <a:r>
              <a:rPr lang="en-US" sz="1400" dirty="0" err="1"/>
              <a:t>ocrelizumab</a:t>
            </a:r>
            <a:r>
              <a:rPr lang="en-US" sz="1400" dirty="0"/>
              <a:t> vs. placebo</a:t>
            </a:r>
          </a:p>
        </p:txBody>
      </p:sp>
      <p:graphicFrame>
        <p:nvGraphicFramePr>
          <p:cNvPr id="12" name="Content Placeholder 6"/>
          <p:cNvGraphicFramePr>
            <a:graphicFrameLocks noGrp="1"/>
          </p:cNvGraphicFramePr>
          <p:nvPr>
            <p:extLst>
              <p:ext uri="{D42A27DB-BD31-4B8C-83A1-F6EECF244321}">
                <p14:modId xmlns:p14="http://schemas.microsoft.com/office/powerpoint/2010/main" val="1966744680"/>
              </p:ext>
            </p:extLst>
          </p:nvPr>
        </p:nvGraphicFramePr>
        <p:xfrm>
          <a:off x="302419" y="1345406"/>
          <a:ext cx="8539163" cy="2452688"/>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8"/>
          <p:cNvSpPr txBox="1"/>
          <p:nvPr/>
        </p:nvSpPr>
        <p:spPr>
          <a:xfrm>
            <a:off x="7990680" y="3466522"/>
            <a:ext cx="681037" cy="276999"/>
          </a:xfrm>
          <a:prstGeom prst="rect">
            <a:avLst/>
          </a:prstGeom>
          <a:noFill/>
        </p:spPr>
        <p:txBody>
          <a:bodyPr wrap="square" rtlCol="0">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r>
              <a:rPr lang="en-CA" dirty="0">
                <a:solidFill>
                  <a:schemeClr val="tx2"/>
                </a:solidFill>
              </a:rPr>
              <a:t>N=732</a:t>
            </a:r>
          </a:p>
        </p:txBody>
      </p:sp>
      <p:sp>
        <p:nvSpPr>
          <p:cNvPr id="11" name="TextBox 8"/>
          <p:cNvSpPr txBox="1"/>
          <p:nvPr/>
        </p:nvSpPr>
        <p:spPr>
          <a:xfrm>
            <a:off x="3278910" y="4570259"/>
            <a:ext cx="5738164" cy="215444"/>
          </a:xfrm>
          <a:prstGeom prst="rect">
            <a:avLst/>
          </a:prstGeom>
          <a:noFill/>
        </p:spPr>
        <p:txBody>
          <a:bodyPr wrap="square" rtlCol="0">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r>
              <a:rPr lang="en-CA" sz="800" dirty="0">
                <a:solidFill>
                  <a:schemeClr val="tx2"/>
                </a:solidFill>
              </a:rPr>
              <a:t>CDP, confirmed disability progression; T25FW, Timed 25-Foot Walk; 9HPT, 9-Hole Peg Test</a:t>
            </a:r>
          </a:p>
        </p:txBody>
      </p:sp>
    </p:spTree>
    <p:extLst>
      <p:ext uri="{BB962C8B-B14F-4D97-AF65-F5344CB8AC3E}">
        <p14:creationId xmlns:p14="http://schemas.microsoft.com/office/powerpoint/2010/main" val="52931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EXPAND trial of siponimod in SPMS</a:t>
            </a:r>
            <a:endParaRPr lang="en-CA" dirty="0"/>
          </a:p>
        </p:txBody>
      </p:sp>
      <p:sp>
        <p:nvSpPr>
          <p:cNvPr id="7" name="Content Placeholder 6"/>
          <p:cNvSpPr>
            <a:spLocks noGrp="1"/>
          </p:cNvSpPr>
          <p:nvPr>
            <p:ph idx="1"/>
          </p:nvPr>
        </p:nvSpPr>
        <p:spPr/>
        <p:txBody>
          <a:bodyPr/>
          <a:lstStyle/>
          <a:p>
            <a:r>
              <a:rPr lang="en-US" sz="1500" dirty="0"/>
              <a:t>Siponimod is a second-generation sphingosine-1-phosphate (S1P) receptor modulator selective for S1P1/S1P5. Dose is titrated: 0.25 mg/day increased to 2 mg/day</a:t>
            </a:r>
          </a:p>
          <a:p>
            <a:pPr marL="119063" indent="0">
              <a:spcBef>
                <a:spcPts val="1800"/>
              </a:spcBef>
              <a:buNone/>
            </a:pPr>
            <a:r>
              <a:rPr lang="en-US" sz="1600" b="1" u="sng" dirty="0"/>
              <a:t>EXPAND trial (n=1651)</a:t>
            </a:r>
          </a:p>
          <a:p>
            <a:r>
              <a:rPr lang="en-US" sz="1500" dirty="0"/>
              <a:t>Mean age 48 years, mean EDSS 5.4, mean time from SPMS onset 3.8 years (placebo 3.5 years)</a:t>
            </a:r>
          </a:p>
          <a:p>
            <a:pPr marL="119063" indent="0">
              <a:buNone/>
            </a:pPr>
            <a:r>
              <a:rPr lang="en-US" sz="1600" b="1" dirty="0"/>
              <a:t>Results</a:t>
            </a:r>
          </a:p>
          <a:p>
            <a:r>
              <a:rPr lang="en-US" sz="1500" dirty="0"/>
              <a:t>Completion rate 83%; median follow-up 21 months</a:t>
            </a:r>
          </a:p>
          <a:p>
            <a:r>
              <a:rPr lang="en-US" sz="1500" dirty="0"/>
              <a:t>21% reduction in 3-month CDP with </a:t>
            </a:r>
            <a:r>
              <a:rPr lang="en-US" sz="1500" dirty="0" err="1"/>
              <a:t>siponimod</a:t>
            </a:r>
            <a:r>
              <a:rPr lang="en-US" sz="1500" dirty="0"/>
              <a:t> (p=0.013)</a:t>
            </a:r>
          </a:p>
          <a:p>
            <a:r>
              <a:rPr lang="en-US" sz="1500" dirty="0"/>
              <a:t>26% reduction in 6-month CDP (p=0.006)</a:t>
            </a:r>
          </a:p>
          <a:p>
            <a:r>
              <a:rPr lang="en-US" sz="1500" dirty="0"/>
              <a:t>% brain volume change from baseline was 23.4% lower over 12 and 24 months vs. placebo (p=0.0002)</a:t>
            </a:r>
          </a:p>
        </p:txBody>
      </p:sp>
      <p:sp>
        <p:nvSpPr>
          <p:cNvPr id="4" name="Slide Number Placeholder 3"/>
          <p:cNvSpPr>
            <a:spLocks noGrp="1"/>
          </p:cNvSpPr>
          <p:nvPr>
            <p:ph type="sldNum" sz="quarter" idx="12"/>
          </p:nvPr>
        </p:nvSpPr>
        <p:spPr/>
        <p:txBody>
          <a:bodyPr/>
          <a:lstStyle/>
          <a:p>
            <a:fld id="{8BE78ECE-F8D7-4923-B1D1-D9DC8AA04550}" type="slidenum">
              <a:rPr lang="en-CA" smtClean="0"/>
              <a:pPr/>
              <a:t>28</a:t>
            </a:fld>
            <a:endParaRPr lang="en-CA" dirty="0"/>
          </a:p>
        </p:txBody>
      </p:sp>
      <p:sp>
        <p:nvSpPr>
          <p:cNvPr id="8" name="Rectangle 7"/>
          <p:cNvSpPr>
            <a:spLocks noChangeArrowheads="1"/>
          </p:cNvSpPr>
          <p:nvPr/>
        </p:nvSpPr>
        <p:spPr bwMode="auto">
          <a:xfrm>
            <a:off x="1549508" y="4868328"/>
            <a:ext cx="6019692"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fr-FR" sz="900" dirty="0" err="1">
                <a:solidFill>
                  <a:srgbClr val="3F4751"/>
                </a:solidFill>
                <a:latin typeface="Microsoft New Tai Lue" panose="020B0502040204020203" pitchFamily="34" charset="0"/>
                <a:cs typeface="Microsoft New Tai Lue" panose="020B0502040204020203" pitchFamily="34" charset="0"/>
              </a:rPr>
              <a:t>Kappos</a:t>
            </a:r>
            <a:r>
              <a:rPr lang="fr-FR" sz="900" dirty="0">
                <a:solidFill>
                  <a:srgbClr val="3F4751"/>
                </a:solidFill>
                <a:latin typeface="Microsoft New Tai Lue" panose="020B0502040204020203" pitchFamily="34" charset="0"/>
                <a:cs typeface="Microsoft New Tai Lue" panose="020B0502040204020203" pitchFamily="34" charset="0"/>
              </a:rPr>
              <a:t> et al. Abstract 250. </a:t>
            </a:r>
            <a:endParaRPr lang="it-IT" sz="900" dirty="0">
              <a:solidFill>
                <a:srgbClr val="3F4751"/>
              </a:solidFill>
              <a:latin typeface="Microsoft New Tai Lue" panose="020B0502040204020203" pitchFamily="34" charset="0"/>
              <a:cs typeface="Microsoft New Tai Lue" panose="020B0502040204020203" pitchFamily="34" charset="0"/>
            </a:endParaRPr>
          </a:p>
        </p:txBody>
      </p:sp>
    </p:spTree>
    <p:extLst>
      <p:ext uri="{BB962C8B-B14F-4D97-AF65-F5344CB8AC3E}">
        <p14:creationId xmlns:p14="http://schemas.microsoft.com/office/powerpoint/2010/main" val="2063026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“Therapeutic inertia”</a:t>
            </a:r>
            <a:endParaRPr lang="en-CA" dirty="0"/>
          </a:p>
        </p:txBody>
      </p:sp>
      <p:sp>
        <p:nvSpPr>
          <p:cNvPr id="3" name="Content Placeholder 2"/>
          <p:cNvSpPr>
            <a:spLocks noGrp="1"/>
          </p:cNvSpPr>
          <p:nvPr>
            <p:ph idx="1"/>
          </p:nvPr>
        </p:nvSpPr>
        <p:spPr/>
        <p:txBody>
          <a:bodyPr/>
          <a:lstStyle/>
          <a:p>
            <a:pPr>
              <a:spcAft>
                <a:spcPts val="0"/>
              </a:spcAft>
            </a:pPr>
            <a:r>
              <a:rPr lang="en-US" sz="1800" b="1" dirty="0"/>
              <a:t>Therapeutic inertia</a:t>
            </a:r>
            <a:r>
              <a:rPr lang="en-US" sz="1800" dirty="0"/>
              <a:t>: the absence of treatment escalation when there is </a:t>
            </a:r>
            <a:br>
              <a:rPr lang="en-US" sz="1800" dirty="0"/>
            </a:br>
            <a:r>
              <a:rPr lang="en-US" sz="1800" dirty="0"/>
              <a:t>clinical-radiological evidence of disease activity</a:t>
            </a:r>
          </a:p>
          <a:p>
            <a:pPr lvl="1">
              <a:spcAft>
                <a:spcPts val="0"/>
              </a:spcAft>
            </a:pPr>
            <a:r>
              <a:rPr lang="en-US" sz="1500" dirty="0"/>
              <a:t>Clinical-radiological evidence defined as relapse + ≥1 </a:t>
            </a:r>
            <a:r>
              <a:rPr lang="en-US" sz="1500" dirty="0" err="1"/>
              <a:t>Gd</a:t>
            </a:r>
            <a:r>
              <a:rPr lang="en-US" sz="1500" dirty="0"/>
              <a:t>+ lesion</a:t>
            </a:r>
          </a:p>
          <a:p>
            <a:r>
              <a:rPr lang="en-US" sz="1800" dirty="0"/>
              <a:t>Survey of 96 neurologists: mean age 39.5 years, 53% female, 67% specialized in MS, mean 14 years in practice, mean 20 MS patients seen/week</a:t>
            </a:r>
          </a:p>
          <a:p>
            <a:pPr>
              <a:spcAft>
                <a:spcPts val="0"/>
              </a:spcAft>
            </a:pPr>
            <a:r>
              <a:rPr lang="en-US" sz="1800" u="sng" dirty="0"/>
              <a:t>Therapeutic inertia:</a:t>
            </a:r>
          </a:p>
          <a:p>
            <a:pPr lvl="1">
              <a:spcAft>
                <a:spcPts val="0"/>
              </a:spcAft>
            </a:pPr>
            <a:r>
              <a:rPr lang="en-US" sz="1500" dirty="0"/>
              <a:t>MS specialists – 62.5%</a:t>
            </a:r>
          </a:p>
          <a:p>
            <a:pPr lvl="1"/>
            <a:r>
              <a:rPr lang="en-US" sz="1500" dirty="0"/>
              <a:t>General neurologists – 81.3% </a:t>
            </a:r>
          </a:p>
          <a:p>
            <a:pPr>
              <a:spcAft>
                <a:spcPts val="0"/>
              </a:spcAft>
            </a:pPr>
            <a:r>
              <a:rPr lang="en-US" sz="1800" dirty="0"/>
              <a:t>Predictors of therapeutic inertia: </a:t>
            </a:r>
          </a:p>
          <a:p>
            <a:pPr lvl="1">
              <a:spcAft>
                <a:spcPts val="0"/>
              </a:spcAft>
            </a:pPr>
            <a:r>
              <a:rPr lang="en-US" sz="1500" dirty="0"/>
              <a:t>Aversion to ambiguity (preference for known vs. unknown risks)</a:t>
            </a:r>
          </a:p>
          <a:p>
            <a:pPr lvl="1"/>
            <a:r>
              <a:rPr lang="en-US" sz="1500" dirty="0"/>
              <a:t>Lower tolerance to uncertainty </a:t>
            </a:r>
          </a:p>
          <a:p>
            <a:endParaRPr lang="en-CA" sz="1400" dirty="0"/>
          </a:p>
        </p:txBody>
      </p:sp>
      <p:sp>
        <p:nvSpPr>
          <p:cNvPr id="4" name="Slide Number Placeholder 3"/>
          <p:cNvSpPr>
            <a:spLocks noGrp="1"/>
          </p:cNvSpPr>
          <p:nvPr>
            <p:ph type="sldNum" sz="quarter" idx="12"/>
          </p:nvPr>
        </p:nvSpPr>
        <p:spPr/>
        <p:txBody>
          <a:bodyPr/>
          <a:lstStyle/>
          <a:p>
            <a:pPr>
              <a:defRPr/>
            </a:pPr>
            <a:fld id="{8BE78ECE-F8D7-4923-B1D1-D9DC8AA04550}" type="slidenum">
              <a:rPr lang="en-CA" smtClean="0"/>
              <a:pPr>
                <a:defRPr/>
              </a:pPr>
              <a:t>29</a:t>
            </a:fld>
            <a:endParaRPr lang="en-CA" dirty="0"/>
          </a:p>
        </p:txBody>
      </p:sp>
      <p:sp>
        <p:nvSpPr>
          <p:cNvPr id="5" name="Rectangle 4"/>
          <p:cNvSpPr>
            <a:spLocks noChangeArrowheads="1"/>
          </p:cNvSpPr>
          <p:nvPr/>
        </p:nvSpPr>
        <p:spPr bwMode="auto">
          <a:xfrm>
            <a:off x="1549508" y="4868328"/>
            <a:ext cx="6019692"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it-IT" sz="900" dirty="0">
                <a:solidFill>
                  <a:srgbClr val="3F4751"/>
                </a:solidFill>
                <a:latin typeface="Microsoft New Tai Lue" panose="020B0502040204020203" pitchFamily="34" charset="0"/>
                <a:cs typeface="Microsoft New Tai Lue" panose="020B0502040204020203" pitchFamily="34" charset="0"/>
              </a:rPr>
              <a:t>Saposnik et al. Abstract P749. </a:t>
            </a:r>
          </a:p>
        </p:txBody>
      </p:sp>
    </p:spTree>
    <p:extLst>
      <p:ext uri="{BB962C8B-B14F-4D97-AF65-F5344CB8AC3E}">
        <p14:creationId xmlns:p14="http://schemas.microsoft.com/office/powerpoint/2010/main" val="360941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a:t>Highlights from ECTRIMS 2016</a:t>
            </a:r>
            <a:endParaRPr lang="en-CA" dirty="0"/>
          </a:p>
        </p:txBody>
      </p:sp>
      <p:sp>
        <p:nvSpPr>
          <p:cNvPr id="3" name="Content Placeholder 2"/>
          <p:cNvSpPr>
            <a:spLocks noGrp="1"/>
          </p:cNvSpPr>
          <p:nvPr>
            <p:ph idx="1"/>
          </p:nvPr>
        </p:nvSpPr>
        <p:spPr/>
        <p:txBody>
          <a:bodyPr/>
          <a:lstStyle/>
          <a:p>
            <a:r>
              <a:rPr lang="en-US" sz="2000" dirty="0"/>
              <a:t>Environmental factors </a:t>
            </a:r>
          </a:p>
          <a:p>
            <a:r>
              <a:rPr lang="en-US" sz="2000" dirty="0"/>
              <a:t>Hormonal effects</a:t>
            </a:r>
          </a:p>
          <a:p>
            <a:r>
              <a:rPr lang="en-US" sz="2000" dirty="0"/>
              <a:t>MS variants</a:t>
            </a:r>
          </a:p>
          <a:p>
            <a:r>
              <a:rPr lang="en-US" sz="2000" dirty="0"/>
              <a:t>Immunology</a:t>
            </a:r>
          </a:p>
          <a:p>
            <a:r>
              <a:rPr lang="en-US" sz="2000" dirty="0"/>
              <a:t>Treatment trials – RRMS </a:t>
            </a:r>
          </a:p>
          <a:p>
            <a:r>
              <a:rPr lang="en-US" sz="2000" dirty="0"/>
              <a:t>Real-world/database studies</a:t>
            </a:r>
          </a:p>
          <a:p>
            <a:r>
              <a:rPr lang="en-US" sz="2000" dirty="0"/>
              <a:t>Progressive MS</a:t>
            </a:r>
          </a:p>
          <a:p>
            <a:r>
              <a:rPr lang="en-US" sz="2000" dirty="0"/>
              <a:t>Physician and patient perspectives</a:t>
            </a:r>
          </a:p>
        </p:txBody>
      </p:sp>
      <p:sp>
        <p:nvSpPr>
          <p:cNvPr id="4" name="Slide Number Placeholder 3"/>
          <p:cNvSpPr>
            <a:spLocks noGrp="1"/>
          </p:cNvSpPr>
          <p:nvPr>
            <p:ph type="sldNum" sz="quarter" idx="12"/>
          </p:nvPr>
        </p:nvSpPr>
        <p:spPr/>
        <p:txBody>
          <a:bodyPr/>
          <a:lstStyle/>
          <a:p>
            <a:fld id="{8BE78ECE-F8D7-4923-B1D1-D9DC8AA04550}" type="slidenum">
              <a:rPr lang="en-CA" smtClean="0"/>
              <a:pPr/>
              <a:t>3</a:t>
            </a:fld>
            <a:endParaRPr lang="en-CA"/>
          </a:p>
        </p:txBody>
      </p:sp>
    </p:spTree>
    <p:extLst>
      <p:ext uri="{BB962C8B-B14F-4D97-AF65-F5344CB8AC3E}">
        <p14:creationId xmlns:p14="http://schemas.microsoft.com/office/powerpoint/2010/main" val="316085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599714" cy="857250"/>
          </a:xfrm>
        </p:spPr>
        <p:txBody>
          <a:bodyPr>
            <a:normAutofit/>
          </a:bodyPr>
          <a:lstStyle/>
          <a:p>
            <a:r>
              <a:rPr lang="en-US" dirty="0"/>
              <a:t>Risk tolerance – the patient perspective</a:t>
            </a:r>
            <a:endParaRPr lang="en-CA" dirty="0"/>
          </a:p>
        </p:txBody>
      </p:sp>
      <p:sp>
        <p:nvSpPr>
          <p:cNvPr id="7" name="Content Placeholder 6"/>
          <p:cNvSpPr>
            <a:spLocks noGrp="1"/>
          </p:cNvSpPr>
          <p:nvPr>
            <p:ph idx="1"/>
          </p:nvPr>
        </p:nvSpPr>
        <p:spPr>
          <a:xfrm>
            <a:off x="5511452" y="1158648"/>
            <a:ext cx="3545462" cy="3108555"/>
          </a:xfrm>
        </p:spPr>
        <p:txBody>
          <a:bodyPr/>
          <a:lstStyle/>
          <a:p>
            <a:pPr>
              <a:spcBef>
                <a:spcPts val="600"/>
              </a:spcBef>
              <a:spcAft>
                <a:spcPts val="600"/>
              </a:spcAft>
            </a:pPr>
            <a:r>
              <a:rPr lang="en-US" sz="1400" dirty="0"/>
              <a:t>US survey (n=3719) of MS patients about their risk tolerance</a:t>
            </a:r>
          </a:p>
          <a:p>
            <a:pPr>
              <a:spcBef>
                <a:spcPts val="600"/>
              </a:spcBef>
              <a:spcAft>
                <a:spcPts val="600"/>
              </a:spcAft>
            </a:pPr>
            <a:r>
              <a:rPr lang="en-US" sz="1400" dirty="0"/>
              <a:t>Mean age 55.4 years; 78% female; mean duration of MS 16.8 years</a:t>
            </a:r>
          </a:p>
          <a:p>
            <a:pPr>
              <a:spcBef>
                <a:spcPts val="600"/>
              </a:spcBef>
              <a:spcAft>
                <a:spcPts val="600"/>
              </a:spcAft>
            </a:pPr>
            <a:r>
              <a:rPr lang="en-US" sz="1400" dirty="0"/>
              <a:t>89% had been on DMT; </a:t>
            </a:r>
            <a:br>
              <a:rPr lang="en-US" sz="1400" dirty="0"/>
            </a:br>
            <a:r>
              <a:rPr lang="en-US" sz="1400" dirty="0"/>
              <a:t>51% currently on DMT</a:t>
            </a:r>
          </a:p>
          <a:p>
            <a:pPr>
              <a:spcBef>
                <a:spcPts val="600"/>
              </a:spcBef>
              <a:spcAft>
                <a:spcPts val="600"/>
              </a:spcAft>
            </a:pPr>
            <a:r>
              <a:rPr lang="en-US" sz="1400" dirty="0"/>
              <a:t>Patients were most willing to accept the risk of infection (possibly requiring hospitalization) and thyroid injury (possibly requiring life-long treatment)</a:t>
            </a:r>
          </a:p>
          <a:p>
            <a:pPr>
              <a:spcBef>
                <a:spcPts val="600"/>
              </a:spcBef>
              <a:spcAft>
                <a:spcPts val="600"/>
              </a:spcAft>
            </a:pPr>
            <a:r>
              <a:rPr lang="en-US" sz="1400" dirty="0"/>
              <a:t>Patients were least willing to accept kidney injury (requiring blood monitoring) and PML</a:t>
            </a:r>
          </a:p>
          <a:p>
            <a:pPr>
              <a:spcBef>
                <a:spcPts val="600"/>
              </a:spcBef>
              <a:spcAft>
                <a:spcPts val="600"/>
              </a:spcAft>
            </a:pPr>
            <a:endParaRPr lang="en-US" sz="1400" dirty="0"/>
          </a:p>
        </p:txBody>
      </p:sp>
      <p:sp>
        <p:nvSpPr>
          <p:cNvPr id="4" name="Slide Number Placeholder 3"/>
          <p:cNvSpPr>
            <a:spLocks noGrp="1"/>
          </p:cNvSpPr>
          <p:nvPr>
            <p:ph type="sldNum" sz="quarter" idx="12"/>
          </p:nvPr>
        </p:nvSpPr>
        <p:spPr/>
        <p:txBody>
          <a:bodyPr/>
          <a:lstStyle/>
          <a:p>
            <a:fld id="{8BE78ECE-F8D7-4923-B1D1-D9DC8AA04550}" type="slidenum">
              <a:rPr lang="en-CA" smtClean="0"/>
              <a:pPr/>
              <a:t>30</a:t>
            </a:fld>
            <a:endParaRPr lang="en-CA" dirty="0"/>
          </a:p>
        </p:txBody>
      </p:sp>
      <p:sp>
        <p:nvSpPr>
          <p:cNvPr id="9" name="Rectangle 8"/>
          <p:cNvSpPr>
            <a:spLocks noChangeArrowheads="1"/>
          </p:cNvSpPr>
          <p:nvPr/>
        </p:nvSpPr>
        <p:spPr bwMode="auto">
          <a:xfrm>
            <a:off x="1549508" y="4868328"/>
            <a:ext cx="6019692"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fr-CA" sz="900" dirty="0">
                <a:solidFill>
                  <a:srgbClr val="3F4751"/>
                </a:solidFill>
                <a:latin typeface="Microsoft New Tai Lue" panose="020B0502040204020203" pitchFamily="34" charset="0"/>
                <a:cs typeface="Microsoft New Tai Lue" panose="020B0502040204020203" pitchFamily="34" charset="0"/>
              </a:rPr>
              <a:t>Fox et al. Abstract P1304. </a:t>
            </a:r>
            <a:r>
              <a:rPr lang="it-IT" sz="900" dirty="0">
                <a:solidFill>
                  <a:srgbClr val="3F4751"/>
                </a:solidFill>
                <a:latin typeface="Microsoft New Tai Lue" panose="020B0502040204020203" pitchFamily="34" charset="0"/>
                <a:cs typeface="Microsoft New Tai Lue" panose="020B0502040204020203" pitchFamily="34" charset="0"/>
              </a:rPr>
              <a:t>. </a:t>
            </a: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572675"/>
            <a:ext cx="4925833" cy="3130555"/>
          </a:xfrm>
          <a:prstGeom prst="rect">
            <a:avLst/>
          </a:prstGeom>
        </p:spPr>
      </p:pic>
      <p:sp>
        <p:nvSpPr>
          <p:cNvPr id="11" name="TextBox 10"/>
          <p:cNvSpPr txBox="1"/>
          <p:nvPr/>
        </p:nvSpPr>
        <p:spPr>
          <a:xfrm>
            <a:off x="1549508" y="1196437"/>
            <a:ext cx="3531339" cy="307777"/>
          </a:xfrm>
          <a:prstGeom prst="rect">
            <a:avLst/>
          </a:prstGeom>
          <a:noFill/>
        </p:spPr>
        <p:txBody>
          <a:bodyPr wrap="square" rtlCol="0">
            <a:spAutoFit/>
          </a:bodyPr>
          <a:lstStyle/>
          <a:p>
            <a:pPr algn="ctr"/>
            <a:r>
              <a:rPr lang="en-US" sz="1400" dirty="0"/>
              <a:t>Risk tolerance for different complications</a:t>
            </a:r>
          </a:p>
        </p:txBody>
      </p:sp>
    </p:spTree>
    <p:extLst>
      <p:ext uri="{BB962C8B-B14F-4D97-AF65-F5344CB8AC3E}">
        <p14:creationId xmlns:p14="http://schemas.microsoft.com/office/powerpoint/2010/main" val="6624418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543300" y="4813994"/>
            <a:ext cx="6619875" cy="276999"/>
          </a:xfrm>
          <a:prstGeom prst="rect">
            <a:avLst/>
          </a:prstGeom>
          <a:noFill/>
        </p:spPr>
        <p:txBody>
          <a:bodyPr wrap="square" rtlCol="0">
            <a:spAutoFit/>
          </a:bodyPr>
          <a:lstStyle/>
          <a:p>
            <a:pPr algn="l"/>
            <a:r>
              <a:rPr lang="en-US" sz="900" dirty="0"/>
              <a:t>Copyright 2016 Lind Publishing Inc.  All rights reserved</a:t>
            </a:r>
            <a:r>
              <a:rPr lang="en-US" dirty="0"/>
              <a:t>.</a:t>
            </a: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 y="2029488"/>
            <a:ext cx="2194560" cy="704187"/>
          </a:xfrm>
          <a:prstGeom prst="rect">
            <a:avLst/>
          </a:prstGeom>
        </p:spPr>
      </p:pic>
      <p:sp>
        <p:nvSpPr>
          <p:cNvPr id="6" name="Rectangle 5"/>
          <p:cNvSpPr/>
          <p:nvPr/>
        </p:nvSpPr>
        <p:spPr>
          <a:xfrm>
            <a:off x="356201" y="3005500"/>
            <a:ext cx="4037003" cy="646331"/>
          </a:xfrm>
          <a:prstGeom prst="rect">
            <a:avLst/>
          </a:prstGeom>
        </p:spPr>
        <p:txBody>
          <a:bodyPr wrap="none">
            <a:spAutoFit/>
          </a:bodyPr>
          <a:lstStyle/>
          <a:p>
            <a:pPr algn="l"/>
            <a:r>
              <a:rPr lang="en-US" sz="3600" b="1" kern="1000" spc="-60" dirty="0">
                <a:solidFill>
                  <a:schemeClr val="bg1">
                    <a:lumMod val="50000"/>
                  </a:schemeClr>
                </a:solidFill>
                <a:latin typeface="+mn-lt"/>
              </a:rPr>
              <a:t>Group Discussion</a:t>
            </a:r>
          </a:p>
        </p:txBody>
      </p:sp>
    </p:spTree>
    <p:extLst>
      <p:ext uri="{BB962C8B-B14F-4D97-AF65-F5344CB8AC3E}">
        <p14:creationId xmlns:p14="http://schemas.microsoft.com/office/powerpoint/2010/main" val="3712866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Environmental factors – Vitamin D</a:t>
            </a:r>
          </a:p>
        </p:txBody>
      </p:sp>
      <p:sp>
        <p:nvSpPr>
          <p:cNvPr id="7" name="Content Placeholder 6"/>
          <p:cNvSpPr>
            <a:spLocks noGrp="1"/>
          </p:cNvSpPr>
          <p:nvPr>
            <p:ph idx="1"/>
          </p:nvPr>
        </p:nvSpPr>
        <p:spPr/>
        <p:txBody>
          <a:bodyPr/>
          <a:lstStyle/>
          <a:p>
            <a:pPr>
              <a:spcAft>
                <a:spcPts val="0"/>
              </a:spcAft>
            </a:pPr>
            <a:r>
              <a:rPr lang="en-US" sz="2000" dirty="0"/>
              <a:t>Finnish Maternity Cohort: Serum samples routinely collected during pregnancy: 1247 developed MS in the period 1983-2009</a:t>
            </a:r>
          </a:p>
          <a:p>
            <a:pPr lvl="1">
              <a:spcAft>
                <a:spcPts val="0"/>
              </a:spcAft>
            </a:pPr>
            <a:r>
              <a:rPr lang="en-US" sz="1800" dirty="0"/>
              <a:t>57% of MS subjects and 52% of controls were vitamin D deficient</a:t>
            </a:r>
          </a:p>
          <a:p>
            <a:pPr lvl="1"/>
            <a:r>
              <a:rPr lang="en-US" sz="1800" dirty="0"/>
              <a:t>50 </a:t>
            </a:r>
            <a:r>
              <a:rPr lang="en-US" sz="1800" dirty="0" err="1"/>
              <a:t>nmol</a:t>
            </a:r>
            <a:r>
              <a:rPr lang="en-US" sz="1800" dirty="0"/>
              <a:t>/L increase in 25(OH)D associated with a 37% reduced risk of MS</a:t>
            </a:r>
            <a:endParaRPr lang="en-US" sz="2000" dirty="0"/>
          </a:p>
          <a:p>
            <a:pPr>
              <a:spcBef>
                <a:spcPts val="1800"/>
              </a:spcBef>
              <a:spcAft>
                <a:spcPts val="0"/>
              </a:spcAft>
            </a:pPr>
            <a:r>
              <a:rPr lang="en-US" sz="2000" dirty="0" err="1"/>
              <a:t>Ausimmune</a:t>
            </a:r>
            <a:r>
              <a:rPr lang="en-US" sz="2000" dirty="0"/>
              <a:t> study of 279 subjects with first demyelinating event followed for 5 years</a:t>
            </a:r>
          </a:p>
          <a:p>
            <a:pPr lvl="1">
              <a:spcAft>
                <a:spcPts val="0"/>
              </a:spcAft>
            </a:pPr>
            <a:r>
              <a:rPr lang="en-US" sz="1800" dirty="0"/>
              <a:t>No association between baseline or longitudinal 25(OH)D levels and </a:t>
            </a:r>
            <a:br>
              <a:rPr lang="en-US" sz="1800" dirty="0"/>
            </a:br>
            <a:r>
              <a:rPr lang="en-US" sz="1800" dirty="0"/>
              <a:t>clinical outcomes (conversion to CDMS, relapse)</a:t>
            </a:r>
          </a:p>
          <a:p>
            <a:pPr lvl="1"/>
            <a:r>
              <a:rPr lang="en-US" sz="1800" dirty="0"/>
              <a:t>Historical sun exposure was inversely related to CDMS and relapses</a:t>
            </a:r>
          </a:p>
        </p:txBody>
      </p:sp>
      <p:sp>
        <p:nvSpPr>
          <p:cNvPr id="4" name="Slide Number Placeholder 3"/>
          <p:cNvSpPr>
            <a:spLocks noGrp="1"/>
          </p:cNvSpPr>
          <p:nvPr>
            <p:ph type="sldNum" sz="quarter" idx="12"/>
          </p:nvPr>
        </p:nvSpPr>
        <p:spPr/>
        <p:txBody>
          <a:bodyPr/>
          <a:lstStyle/>
          <a:p>
            <a:fld id="{8BE78ECE-F8D7-4923-B1D1-D9DC8AA04550}" type="slidenum">
              <a:rPr lang="en-CA" smtClean="0">
                <a:solidFill>
                  <a:srgbClr val="3F4751"/>
                </a:solidFill>
              </a:rPr>
              <a:pPr/>
              <a:t>4</a:t>
            </a:fld>
            <a:endParaRPr lang="en-CA" dirty="0">
              <a:solidFill>
                <a:srgbClr val="3F4751"/>
              </a:solidFill>
            </a:endParaRPr>
          </a:p>
        </p:txBody>
      </p:sp>
      <p:sp>
        <p:nvSpPr>
          <p:cNvPr id="9" name="Rectangle 8"/>
          <p:cNvSpPr>
            <a:spLocks noChangeArrowheads="1"/>
          </p:cNvSpPr>
          <p:nvPr/>
        </p:nvSpPr>
        <p:spPr bwMode="auto">
          <a:xfrm>
            <a:off x="1549508" y="4868328"/>
            <a:ext cx="4299743"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en-US" sz="900" dirty="0" err="1">
                <a:solidFill>
                  <a:srgbClr val="3F4751"/>
                </a:solidFill>
                <a:latin typeface="Microsoft New Tai Lue" panose="020B0502040204020203" pitchFamily="34" charset="0"/>
                <a:cs typeface="Microsoft New Tai Lue" panose="020B0502040204020203" pitchFamily="34" charset="0"/>
              </a:rPr>
              <a:t>Munger</a:t>
            </a:r>
            <a:r>
              <a:rPr lang="en-US" sz="900" dirty="0">
                <a:solidFill>
                  <a:srgbClr val="3F4751"/>
                </a:solidFill>
                <a:latin typeface="Microsoft New Tai Lue" panose="020B0502040204020203" pitchFamily="34" charset="0"/>
                <a:cs typeface="Microsoft New Tai Lue" panose="020B0502040204020203" pitchFamily="34" charset="0"/>
              </a:rPr>
              <a:t> et al. Abstract 199. Simpson et al. Abstract P312.</a:t>
            </a:r>
          </a:p>
        </p:txBody>
      </p:sp>
    </p:spTree>
    <p:extLst>
      <p:ext uri="{BB962C8B-B14F-4D97-AF65-F5344CB8AC3E}">
        <p14:creationId xmlns:p14="http://schemas.microsoft.com/office/powerpoint/2010/main" val="3045164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Vitamin D add-on therapy: SOLAR study</a:t>
            </a:r>
          </a:p>
        </p:txBody>
      </p:sp>
      <p:sp>
        <p:nvSpPr>
          <p:cNvPr id="7" name="Content Placeholder 6"/>
          <p:cNvSpPr>
            <a:spLocks noGrp="1"/>
          </p:cNvSpPr>
          <p:nvPr>
            <p:ph idx="1"/>
          </p:nvPr>
        </p:nvSpPr>
        <p:spPr>
          <a:xfrm>
            <a:off x="228599" y="1200151"/>
            <a:ext cx="8857343" cy="3469481"/>
          </a:xfrm>
        </p:spPr>
        <p:txBody>
          <a:bodyPr/>
          <a:lstStyle/>
          <a:p>
            <a:pPr>
              <a:spcAft>
                <a:spcPts val="0"/>
              </a:spcAft>
            </a:pPr>
            <a:r>
              <a:rPr lang="en-US" sz="2000" dirty="0"/>
              <a:t>48-week prospective study of daily oral cholecalciferol (vitamin D3) vs. placebo in 229 patients receiving IFNβ-1a 44 µg </a:t>
            </a:r>
            <a:r>
              <a:rPr lang="en-US" sz="2000" dirty="0" err="1"/>
              <a:t>tiw</a:t>
            </a:r>
            <a:endParaRPr lang="en-US" sz="2000" dirty="0"/>
          </a:p>
          <a:p>
            <a:pPr lvl="1"/>
            <a:r>
              <a:rPr lang="en-US" sz="1800" dirty="0"/>
              <a:t>6670 IU/</a:t>
            </a:r>
            <a:r>
              <a:rPr lang="en-US" sz="1800" dirty="0" err="1"/>
              <a:t>wk</a:t>
            </a:r>
            <a:r>
              <a:rPr lang="en-US" sz="1800" dirty="0"/>
              <a:t> x 4 </a:t>
            </a:r>
            <a:r>
              <a:rPr lang="en-US" sz="1800" dirty="0" err="1"/>
              <a:t>wks</a:t>
            </a:r>
            <a:r>
              <a:rPr lang="en-US" sz="1800" dirty="0"/>
              <a:t>, 14,007 IU/</a:t>
            </a:r>
            <a:r>
              <a:rPr lang="en-US" sz="1800" dirty="0" err="1"/>
              <a:t>wk</a:t>
            </a:r>
            <a:r>
              <a:rPr lang="en-US" sz="1800" dirty="0"/>
              <a:t> x 44 </a:t>
            </a:r>
            <a:r>
              <a:rPr lang="en-US" sz="1800" dirty="0" err="1"/>
              <a:t>wks</a:t>
            </a:r>
            <a:endParaRPr lang="en-US" sz="1800" dirty="0"/>
          </a:p>
          <a:p>
            <a:r>
              <a:rPr lang="en-US" sz="2000" dirty="0"/>
              <a:t>No significant difference in NEDA rate at </a:t>
            </a:r>
            <a:r>
              <a:rPr lang="en-US" sz="2000" dirty="0" err="1"/>
              <a:t>wk</a:t>
            </a:r>
            <a:r>
              <a:rPr lang="en-US" sz="2000" dirty="0"/>
              <a:t> 48 with vitamin D vs. placebo (37.2% vs. 35.3%)</a:t>
            </a:r>
          </a:p>
          <a:p>
            <a:pPr lvl="1"/>
            <a:r>
              <a:rPr lang="en-US" sz="1800" dirty="0"/>
              <a:t>ARR was numerically lower (0.28 vs. 0.41, p=0.165)</a:t>
            </a:r>
          </a:p>
          <a:p>
            <a:r>
              <a:rPr lang="en-US" sz="2000" dirty="0"/>
              <a:t>Significant 32% reduction in the number of combined active lesions </a:t>
            </a:r>
            <a:br>
              <a:rPr lang="en-US" sz="2000" dirty="0"/>
            </a:br>
            <a:r>
              <a:rPr lang="en-US" sz="2000" dirty="0"/>
              <a:t>(1.09 vs. 1.49, p=0.005)</a:t>
            </a:r>
          </a:p>
          <a:p>
            <a:r>
              <a:rPr lang="en-US" sz="2000" dirty="0"/>
              <a:t>% free of new T1 </a:t>
            </a:r>
            <a:r>
              <a:rPr lang="en-US" sz="2000" dirty="0" err="1"/>
              <a:t>hypointense</a:t>
            </a:r>
            <a:r>
              <a:rPr lang="en-US" sz="2000" dirty="0"/>
              <a:t> lesions was significantly higher </a:t>
            </a:r>
            <a:br>
              <a:rPr lang="en-US" sz="2000" dirty="0"/>
            </a:br>
            <a:r>
              <a:rPr lang="en-US" sz="2000" dirty="0"/>
              <a:t>(85.7% vs. 46.8%) in the cohort aged 18-30 years; NS for whole cohort</a:t>
            </a:r>
          </a:p>
          <a:p>
            <a:pPr marL="119063" indent="0">
              <a:buNone/>
            </a:pPr>
            <a:endParaRPr lang="en-CA" sz="2000" dirty="0"/>
          </a:p>
        </p:txBody>
      </p:sp>
      <p:sp>
        <p:nvSpPr>
          <p:cNvPr id="4" name="Slide Number Placeholder 3"/>
          <p:cNvSpPr>
            <a:spLocks noGrp="1"/>
          </p:cNvSpPr>
          <p:nvPr>
            <p:ph type="sldNum" sz="quarter" idx="12"/>
          </p:nvPr>
        </p:nvSpPr>
        <p:spPr/>
        <p:txBody>
          <a:bodyPr/>
          <a:lstStyle/>
          <a:p>
            <a:fld id="{8BE78ECE-F8D7-4923-B1D1-D9DC8AA04550}" type="slidenum">
              <a:rPr lang="en-CA" smtClean="0"/>
              <a:pPr/>
              <a:t>5</a:t>
            </a:fld>
            <a:endParaRPr lang="en-CA" dirty="0"/>
          </a:p>
        </p:txBody>
      </p:sp>
      <p:sp>
        <p:nvSpPr>
          <p:cNvPr id="8" name="Rectangle 7"/>
          <p:cNvSpPr>
            <a:spLocks noChangeArrowheads="1"/>
          </p:cNvSpPr>
          <p:nvPr/>
        </p:nvSpPr>
        <p:spPr bwMode="auto">
          <a:xfrm>
            <a:off x="1549508" y="4868328"/>
            <a:ext cx="4299743"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nl-NL" sz="900" dirty="0">
                <a:solidFill>
                  <a:srgbClr val="3F4751"/>
                </a:solidFill>
                <a:latin typeface="Microsoft New Tai Lue" panose="020B0502040204020203" pitchFamily="34" charset="0"/>
                <a:cs typeface="Microsoft New Tai Lue" panose="020B0502040204020203" pitchFamily="34" charset="0"/>
              </a:rPr>
              <a:t>Smolders et al. Abstract 166.</a:t>
            </a:r>
          </a:p>
        </p:txBody>
      </p:sp>
    </p:spTree>
    <p:extLst>
      <p:ext uri="{BB962C8B-B14F-4D97-AF65-F5344CB8AC3E}">
        <p14:creationId xmlns:p14="http://schemas.microsoft.com/office/powerpoint/2010/main" val="618568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Environmental factors – Smoking &amp; alcohol</a:t>
            </a:r>
          </a:p>
        </p:txBody>
      </p:sp>
      <p:sp>
        <p:nvSpPr>
          <p:cNvPr id="7" name="Content Placeholder 6"/>
          <p:cNvSpPr>
            <a:spLocks noGrp="1"/>
          </p:cNvSpPr>
          <p:nvPr>
            <p:ph idx="1"/>
          </p:nvPr>
        </p:nvSpPr>
        <p:spPr/>
        <p:txBody>
          <a:bodyPr/>
          <a:lstStyle/>
          <a:p>
            <a:pPr marL="119063" indent="0">
              <a:buNone/>
            </a:pPr>
            <a:r>
              <a:rPr lang="en-US" sz="2000" b="1" dirty="0"/>
              <a:t>Danish studies on environmental risk factors</a:t>
            </a:r>
          </a:p>
          <a:p>
            <a:r>
              <a:rPr lang="en-US" sz="2000" dirty="0"/>
              <a:t>Exposure to second-hand smoke during adolescence associated with a 34% increased risk of developing MS</a:t>
            </a:r>
          </a:p>
          <a:p>
            <a:r>
              <a:rPr lang="en-US" sz="2000" dirty="0"/>
              <a:t>Higher alcohol consumption (&gt;7 units/</a:t>
            </a:r>
            <a:r>
              <a:rPr lang="en-US" sz="2000" dirty="0" err="1"/>
              <a:t>wk</a:t>
            </a:r>
            <a:r>
              <a:rPr lang="en-US" sz="2000" dirty="0"/>
              <a:t>) during adolescence (ages 15 and 19) associated with a 24% lower risk of developing MS in women</a:t>
            </a:r>
          </a:p>
          <a:p>
            <a:pPr>
              <a:spcAft>
                <a:spcPts val="0"/>
              </a:spcAft>
            </a:pPr>
            <a:r>
              <a:rPr lang="en-US" sz="2000" dirty="0"/>
              <a:t>A previous study found a dose-dependent inverse association between alcohol consumption and MS risk in women (OR 0.6) and men (OR 0.5) vs. non-drinkers (</a:t>
            </a:r>
            <a:r>
              <a:rPr lang="en-US" sz="2000" dirty="0" err="1"/>
              <a:t>Hedstrom</a:t>
            </a:r>
            <a:r>
              <a:rPr lang="en-US" sz="2000" dirty="0"/>
              <a:t> 2014)</a:t>
            </a:r>
          </a:p>
          <a:p>
            <a:pPr lvl="1"/>
            <a:r>
              <a:rPr lang="en-US" sz="2000" dirty="0"/>
              <a:t>Alcohol consumption also attenuated the effect of smoking on MS risk</a:t>
            </a:r>
          </a:p>
        </p:txBody>
      </p:sp>
      <p:sp>
        <p:nvSpPr>
          <p:cNvPr id="4" name="Slide Number Placeholder 3"/>
          <p:cNvSpPr>
            <a:spLocks noGrp="1"/>
          </p:cNvSpPr>
          <p:nvPr>
            <p:ph type="sldNum" sz="quarter" idx="12"/>
          </p:nvPr>
        </p:nvSpPr>
        <p:spPr/>
        <p:txBody>
          <a:bodyPr/>
          <a:lstStyle/>
          <a:p>
            <a:fld id="{8BE78ECE-F8D7-4923-B1D1-D9DC8AA04550}" type="slidenum">
              <a:rPr lang="en-CA" smtClean="0"/>
              <a:pPr/>
              <a:t>6</a:t>
            </a:fld>
            <a:endParaRPr lang="en-CA" dirty="0"/>
          </a:p>
        </p:txBody>
      </p:sp>
      <p:sp>
        <p:nvSpPr>
          <p:cNvPr id="8" name="Rectangle 7"/>
          <p:cNvSpPr>
            <a:spLocks noChangeArrowheads="1"/>
          </p:cNvSpPr>
          <p:nvPr/>
        </p:nvSpPr>
        <p:spPr bwMode="auto">
          <a:xfrm>
            <a:off x="1549508" y="4868328"/>
            <a:ext cx="6019692"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nl-NL" sz="900" dirty="0">
                <a:solidFill>
                  <a:srgbClr val="3F4751"/>
                </a:solidFill>
                <a:latin typeface="Microsoft New Tai Lue" panose="020B0502040204020203" pitchFamily="34" charset="0"/>
                <a:cs typeface="Microsoft New Tai Lue" panose="020B0502040204020203" pitchFamily="34" charset="0"/>
              </a:rPr>
              <a:t>Oturai et al. Abstract P850. Andersen et al. Abstract P852. Hedstrom et al. </a:t>
            </a:r>
            <a:r>
              <a:rPr lang="nl-NL" sz="900" i="1" dirty="0">
                <a:solidFill>
                  <a:srgbClr val="3F4751"/>
                </a:solidFill>
                <a:latin typeface="Microsoft New Tai Lue" panose="020B0502040204020203" pitchFamily="34" charset="0"/>
                <a:cs typeface="Microsoft New Tai Lue" panose="020B0502040204020203" pitchFamily="34" charset="0"/>
              </a:rPr>
              <a:t>JAMA Neurol </a:t>
            </a:r>
            <a:r>
              <a:rPr lang="nl-NL" sz="900" dirty="0">
                <a:solidFill>
                  <a:srgbClr val="3F4751"/>
                </a:solidFill>
                <a:latin typeface="Microsoft New Tai Lue" panose="020B0502040204020203" pitchFamily="34" charset="0"/>
                <a:cs typeface="Microsoft New Tai Lue" panose="020B0502040204020203" pitchFamily="34" charset="0"/>
              </a:rPr>
              <a:t>2014;71:300-305.</a:t>
            </a:r>
          </a:p>
        </p:txBody>
      </p:sp>
    </p:spTree>
    <p:extLst>
      <p:ext uri="{BB962C8B-B14F-4D97-AF65-F5344CB8AC3E}">
        <p14:creationId xmlns:p14="http://schemas.microsoft.com/office/powerpoint/2010/main" val="4140130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Latitude effect – </a:t>
            </a:r>
            <a:r>
              <a:rPr lang="en-CA" dirty="0" err="1"/>
              <a:t>MSBase</a:t>
            </a:r>
            <a:r>
              <a:rPr lang="en-CA" dirty="0"/>
              <a:t> </a:t>
            </a:r>
          </a:p>
        </p:txBody>
      </p:sp>
      <p:sp>
        <p:nvSpPr>
          <p:cNvPr id="3" name="Content Placeholder 2"/>
          <p:cNvSpPr>
            <a:spLocks noGrp="1"/>
          </p:cNvSpPr>
          <p:nvPr>
            <p:ph idx="1"/>
          </p:nvPr>
        </p:nvSpPr>
        <p:spPr/>
        <p:txBody>
          <a:bodyPr/>
          <a:lstStyle/>
          <a:p>
            <a:pPr marL="119063" indent="0">
              <a:buNone/>
            </a:pPr>
            <a:r>
              <a:rPr lang="en-US" sz="2000" b="1" dirty="0"/>
              <a:t>Higher latitude associated with:</a:t>
            </a:r>
          </a:p>
          <a:p>
            <a:r>
              <a:rPr lang="en-US" sz="2000" dirty="0"/>
              <a:t>Increasing F:M ratio (RRMS only)</a:t>
            </a:r>
          </a:p>
          <a:p>
            <a:r>
              <a:rPr lang="en-US" sz="2000" dirty="0"/>
              <a:t>Higher proportion OCB+</a:t>
            </a:r>
          </a:p>
          <a:p>
            <a:r>
              <a:rPr lang="en-US" sz="2000" dirty="0"/>
              <a:t>Earlier RRMS onset</a:t>
            </a:r>
          </a:p>
          <a:p>
            <a:pPr>
              <a:spcAft>
                <a:spcPts val="0"/>
              </a:spcAft>
            </a:pPr>
            <a:r>
              <a:rPr lang="en-US" sz="2000" dirty="0"/>
              <a:t>Seasonal variation in relapses</a:t>
            </a:r>
          </a:p>
          <a:p>
            <a:pPr lvl="1">
              <a:spcAft>
                <a:spcPts val="0"/>
              </a:spcAft>
            </a:pPr>
            <a:r>
              <a:rPr lang="en-US" sz="2000" dirty="0"/>
              <a:t>Higher relapse rate in late winter</a:t>
            </a:r>
          </a:p>
          <a:p>
            <a:pPr lvl="1">
              <a:spcAft>
                <a:spcPts val="0"/>
              </a:spcAft>
            </a:pPr>
            <a:r>
              <a:rPr lang="en-US" sz="2000" dirty="0"/>
              <a:t>Associated with seasonal variation in 25(OH)D levels</a:t>
            </a:r>
          </a:p>
          <a:p>
            <a:pPr lvl="1">
              <a:spcAft>
                <a:spcPts val="0"/>
              </a:spcAft>
            </a:pPr>
            <a:r>
              <a:rPr lang="en-US" sz="2000" dirty="0"/>
              <a:t>Lag time between vitamin D trough and increasing relapse frequency is shorter at higher latitudes</a:t>
            </a:r>
          </a:p>
          <a:p>
            <a:endParaRPr lang="en-CA" sz="2000" dirty="0"/>
          </a:p>
        </p:txBody>
      </p:sp>
      <p:sp>
        <p:nvSpPr>
          <p:cNvPr id="4" name="Slide Number Placeholder 3"/>
          <p:cNvSpPr>
            <a:spLocks noGrp="1"/>
          </p:cNvSpPr>
          <p:nvPr>
            <p:ph type="sldNum" sz="quarter" idx="12"/>
          </p:nvPr>
        </p:nvSpPr>
        <p:spPr/>
        <p:txBody>
          <a:bodyPr/>
          <a:lstStyle/>
          <a:p>
            <a:pPr>
              <a:defRPr/>
            </a:pPr>
            <a:fld id="{8BE78ECE-F8D7-4923-B1D1-D9DC8AA04550}" type="slidenum">
              <a:rPr lang="en-CA" smtClean="0"/>
              <a:pPr>
                <a:defRPr/>
              </a:pPr>
              <a:t>7</a:t>
            </a:fld>
            <a:endParaRPr lang="en-CA" dirty="0"/>
          </a:p>
        </p:txBody>
      </p:sp>
      <p:sp>
        <p:nvSpPr>
          <p:cNvPr id="5" name="Rectangle 4"/>
          <p:cNvSpPr>
            <a:spLocks noChangeArrowheads="1"/>
          </p:cNvSpPr>
          <p:nvPr/>
        </p:nvSpPr>
        <p:spPr bwMode="auto">
          <a:xfrm>
            <a:off x="1549508" y="4868328"/>
            <a:ext cx="6019692"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nl-NL" sz="900" dirty="0">
                <a:solidFill>
                  <a:srgbClr val="3F4751"/>
                </a:solidFill>
                <a:latin typeface="Microsoft New Tai Lue" panose="020B0502040204020203" pitchFamily="34" charset="0"/>
                <a:cs typeface="Microsoft New Tai Lue" panose="020B0502040204020203" pitchFamily="34" charset="0"/>
              </a:rPr>
              <a:t>Butzkueven H. Abstact 212.</a:t>
            </a:r>
          </a:p>
        </p:txBody>
      </p:sp>
    </p:spTree>
    <p:extLst>
      <p:ext uri="{BB962C8B-B14F-4D97-AF65-F5344CB8AC3E}">
        <p14:creationId xmlns:p14="http://schemas.microsoft.com/office/powerpoint/2010/main" val="16950679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14300"/>
            <a:ext cx="8599714" cy="857250"/>
          </a:xfrm>
        </p:spPr>
        <p:txBody>
          <a:bodyPr>
            <a:normAutofit fontScale="90000"/>
          </a:bodyPr>
          <a:lstStyle/>
          <a:p>
            <a:r>
              <a:rPr lang="en-US" sz="2200" dirty="0"/>
              <a:t>Hormonal effects</a:t>
            </a:r>
            <a:br>
              <a:rPr lang="en-US" dirty="0"/>
            </a:br>
            <a:r>
              <a:rPr lang="en-US" sz="2800" dirty="0"/>
              <a:t>Timing of administration of androgens alters effect in EAE</a:t>
            </a:r>
            <a:endParaRPr lang="en-CA" sz="2800" dirty="0"/>
          </a:p>
        </p:txBody>
      </p:sp>
      <p:sp>
        <p:nvSpPr>
          <p:cNvPr id="7" name="Content Placeholder 6"/>
          <p:cNvSpPr>
            <a:spLocks noGrp="1"/>
          </p:cNvSpPr>
          <p:nvPr>
            <p:ph idx="1"/>
          </p:nvPr>
        </p:nvSpPr>
        <p:spPr>
          <a:xfrm>
            <a:off x="228600" y="3744686"/>
            <a:ext cx="8915400" cy="696685"/>
          </a:xfrm>
        </p:spPr>
        <p:txBody>
          <a:bodyPr/>
          <a:lstStyle/>
          <a:p>
            <a:r>
              <a:rPr lang="en-US" sz="1400" dirty="0"/>
              <a:t>Testosterone and FAD improved the clinical course in MOG-induced EAE when administered on day 1</a:t>
            </a:r>
          </a:p>
          <a:p>
            <a:r>
              <a:rPr lang="en-US" sz="1400" dirty="0"/>
              <a:t>However, when administered therapeutically, T and T + FAD worsened demyelination and axonal loss</a:t>
            </a:r>
          </a:p>
        </p:txBody>
      </p:sp>
      <p:sp>
        <p:nvSpPr>
          <p:cNvPr id="4" name="Slide Number Placeholder 3"/>
          <p:cNvSpPr>
            <a:spLocks noGrp="1"/>
          </p:cNvSpPr>
          <p:nvPr>
            <p:ph type="sldNum" sz="quarter" idx="12"/>
          </p:nvPr>
        </p:nvSpPr>
        <p:spPr/>
        <p:txBody>
          <a:bodyPr/>
          <a:lstStyle/>
          <a:p>
            <a:fld id="{8BE78ECE-F8D7-4923-B1D1-D9DC8AA04550}" type="slidenum">
              <a:rPr lang="en-CA" smtClean="0"/>
              <a:pPr/>
              <a:t>8</a:t>
            </a:fld>
            <a:endParaRPr lang="en-CA" dirty="0"/>
          </a:p>
        </p:txBody>
      </p:sp>
      <p:sp>
        <p:nvSpPr>
          <p:cNvPr id="8" name="Rectangle 7"/>
          <p:cNvSpPr>
            <a:spLocks noChangeArrowheads="1"/>
          </p:cNvSpPr>
          <p:nvPr/>
        </p:nvSpPr>
        <p:spPr bwMode="auto">
          <a:xfrm>
            <a:off x="1549508" y="4868328"/>
            <a:ext cx="6019692"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fr-FR" sz="900" dirty="0">
                <a:solidFill>
                  <a:srgbClr val="3F4751"/>
                </a:solidFill>
                <a:latin typeface="Microsoft New Tai Lue" panose="020B0502040204020203" pitchFamily="34" charset="0"/>
                <a:cs typeface="Microsoft New Tai Lue" panose="020B0502040204020203" pitchFamily="34" charset="0"/>
              </a:rPr>
              <a:t>David et al. Abstract P858.</a:t>
            </a:r>
          </a:p>
        </p:txBody>
      </p:sp>
      <p:sp>
        <p:nvSpPr>
          <p:cNvPr id="9" name="TextBox 11"/>
          <p:cNvSpPr txBox="1"/>
          <p:nvPr/>
        </p:nvSpPr>
        <p:spPr>
          <a:xfrm>
            <a:off x="486923" y="4412349"/>
            <a:ext cx="2901462" cy="369332"/>
          </a:xfrm>
          <a:prstGeom prst="rect">
            <a:avLst/>
          </a:prstGeom>
          <a:noFill/>
        </p:spPr>
        <p:txBody>
          <a:bodyPr wrap="square" rtlCol="0">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algn="l"/>
            <a:r>
              <a:rPr lang="en-CA" sz="900" dirty="0"/>
              <a:t>T, testosterone</a:t>
            </a:r>
          </a:p>
          <a:p>
            <a:pPr algn="l"/>
            <a:r>
              <a:rPr lang="en-CA" sz="900" dirty="0"/>
              <a:t>FAD, </a:t>
            </a:r>
            <a:r>
              <a:rPr lang="en-CA" sz="900" dirty="0" err="1"/>
              <a:t>fadrozole</a:t>
            </a:r>
            <a:r>
              <a:rPr lang="en-CA" sz="900" dirty="0"/>
              <a:t>, an aromatase inhibitor</a:t>
            </a:r>
          </a:p>
        </p:txBody>
      </p:sp>
      <p:grpSp>
        <p:nvGrpSpPr>
          <p:cNvPr id="12" name="Group 11"/>
          <p:cNvGrpSpPr/>
          <p:nvPr/>
        </p:nvGrpSpPr>
        <p:grpSpPr>
          <a:xfrm>
            <a:off x="5152341" y="1200775"/>
            <a:ext cx="3324225" cy="2535915"/>
            <a:chOff x="5123313" y="1231219"/>
            <a:chExt cx="3324225" cy="2535915"/>
          </a:xfrm>
        </p:grpSpPr>
        <p:pic>
          <p:nvPicPr>
            <p:cNvPr id="10" name="Picture 9"/>
            <p:cNvPicPr>
              <a:picLocks noChangeAspect="1"/>
            </p:cNvPicPr>
            <p:nvPr/>
          </p:nvPicPr>
          <p:blipFill>
            <a:blip r:embed="rId3">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5123313" y="1376359"/>
              <a:ext cx="3324225" cy="2390775"/>
            </a:xfrm>
            <a:prstGeom prst="rect">
              <a:avLst/>
            </a:prstGeom>
          </p:spPr>
        </p:pic>
        <p:sp>
          <p:nvSpPr>
            <p:cNvPr id="11" name="TextBox 10"/>
            <p:cNvSpPr txBox="1"/>
            <p:nvPr/>
          </p:nvSpPr>
          <p:spPr>
            <a:xfrm>
              <a:off x="5261429" y="1231219"/>
              <a:ext cx="3120571" cy="307777"/>
            </a:xfrm>
            <a:prstGeom prst="rect">
              <a:avLst/>
            </a:prstGeom>
            <a:noFill/>
          </p:spPr>
          <p:txBody>
            <a:bodyPr wrap="square" rtlCol="0">
              <a:spAutoFit/>
            </a:bodyPr>
            <a:lstStyle/>
            <a:p>
              <a:pPr algn="ctr"/>
              <a:r>
                <a:rPr lang="en-CA" sz="1400" dirty="0"/>
                <a:t>Relative axonal density</a:t>
              </a:r>
            </a:p>
          </p:txBody>
        </p:sp>
      </p:grpSp>
      <p:grpSp>
        <p:nvGrpSpPr>
          <p:cNvPr id="15" name="Group 14"/>
          <p:cNvGrpSpPr/>
          <p:nvPr/>
        </p:nvGrpSpPr>
        <p:grpSpPr>
          <a:xfrm>
            <a:off x="707123" y="1192026"/>
            <a:ext cx="3523791" cy="2548814"/>
            <a:chOff x="707123" y="1251498"/>
            <a:chExt cx="3523791" cy="2548814"/>
          </a:xfrm>
        </p:grpSpPr>
        <p:pic>
          <p:nvPicPr>
            <p:cNvPr id="1026" name="Picture 2" descr="I:\Lind Publishing\2016_09_30_ECTRIMS 2016 Report\Graphics\David_fig Demyelination.JPG"/>
            <p:cNvPicPr>
              <a:picLocks noChangeAspect="1" noChangeArrowheads="1"/>
            </p:cNvPicPr>
            <p:nvPr/>
          </p:nvPicPr>
          <p:blipFill>
            <a:blip r:embed="rId4">
              <a:clrChange>
                <a:clrFrom>
                  <a:srgbClr val="FEFEFE"/>
                </a:clrFrom>
                <a:clrTo>
                  <a:srgbClr val="FEFEFE">
                    <a:alpha val="0"/>
                  </a:srgbClr>
                </a:clrTo>
              </a:clrChange>
              <a:extLst>
                <a:ext uri="{28A0092B-C50C-407E-A947-70E740481C1C}">
                  <a14:useLocalDpi xmlns:a14="http://schemas.microsoft.com/office/drawing/2010/main" val="0"/>
                </a:ext>
              </a:extLst>
            </a:blip>
            <a:srcRect/>
            <a:stretch>
              <a:fillRect/>
            </a:stretch>
          </p:blipFill>
          <p:spPr bwMode="auto">
            <a:xfrm>
              <a:off x="707123" y="1267424"/>
              <a:ext cx="3346412" cy="2532888"/>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1110343" y="1251498"/>
              <a:ext cx="3120571" cy="307777"/>
            </a:xfrm>
            <a:prstGeom prst="rect">
              <a:avLst/>
            </a:prstGeom>
            <a:noFill/>
          </p:spPr>
          <p:txBody>
            <a:bodyPr wrap="square" rtlCol="0">
              <a:spAutoFit/>
            </a:bodyPr>
            <a:lstStyle/>
            <a:p>
              <a:pPr algn="ctr"/>
              <a:r>
                <a:rPr lang="en-CA" sz="1400" dirty="0"/>
                <a:t>Demyelination</a:t>
              </a:r>
            </a:p>
          </p:txBody>
        </p:sp>
      </p:grpSp>
    </p:spTree>
    <p:extLst>
      <p:ext uri="{BB962C8B-B14F-4D97-AF65-F5344CB8AC3E}">
        <p14:creationId xmlns:p14="http://schemas.microsoft.com/office/powerpoint/2010/main" val="376310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2200" dirty="0"/>
              <a:t>Hormonal effects</a:t>
            </a:r>
            <a:br>
              <a:rPr lang="en-US" dirty="0"/>
            </a:br>
            <a:r>
              <a:rPr lang="en-CA" dirty="0"/>
              <a:t>Effect of estrogens in MS</a:t>
            </a:r>
          </a:p>
        </p:txBody>
      </p:sp>
      <p:sp>
        <p:nvSpPr>
          <p:cNvPr id="7" name="Content Placeholder 6"/>
          <p:cNvSpPr>
            <a:spLocks noGrp="1"/>
          </p:cNvSpPr>
          <p:nvPr>
            <p:ph idx="1"/>
          </p:nvPr>
        </p:nvSpPr>
        <p:spPr>
          <a:xfrm>
            <a:off x="228600" y="1200151"/>
            <a:ext cx="8828314" cy="3469481"/>
          </a:xfrm>
        </p:spPr>
        <p:txBody>
          <a:bodyPr/>
          <a:lstStyle/>
          <a:p>
            <a:r>
              <a:rPr lang="en-US" sz="2000" b="1" dirty="0"/>
              <a:t>OC use:</a:t>
            </a:r>
            <a:r>
              <a:rPr lang="en-US" sz="1800" dirty="0"/>
              <a:t> Lower ARR in past OC users vs. never-users (0.27 vs. 0.46, p=0.02) in CLIMB cohort; trend to lower ARR with current OC use (</a:t>
            </a:r>
            <a:r>
              <a:rPr lang="en-US" sz="1800" dirty="0" err="1"/>
              <a:t>Bove</a:t>
            </a:r>
            <a:r>
              <a:rPr lang="en-US" sz="1800" dirty="0"/>
              <a:t> et al. Abs. P320) </a:t>
            </a:r>
          </a:p>
          <a:p>
            <a:r>
              <a:rPr lang="en-US" sz="2000" b="1" dirty="0"/>
              <a:t>Ovarian age:</a:t>
            </a:r>
            <a:r>
              <a:rPr lang="en-US" sz="1800" dirty="0"/>
              <a:t> Lower anti-Müllerian hormone levels associated with decreased cortical GM volume and increased EDSS score over a 10-year period </a:t>
            </a:r>
            <a:br>
              <a:rPr lang="en-US" sz="1800" dirty="0"/>
            </a:br>
            <a:r>
              <a:rPr lang="en-US" sz="1800" dirty="0"/>
              <a:t>(Graves et al. Abs. 201)</a:t>
            </a:r>
          </a:p>
          <a:p>
            <a:r>
              <a:rPr lang="en-US" sz="2000" b="1" dirty="0"/>
              <a:t>Menstrual symptoms:</a:t>
            </a:r>
            <a:r>
              <a:rPr lang="en-US" sz="1800" dirty="0"/>
              <a:t> 16.7% of survey respondents reported worse MS symptoms during menstruation; this subgroup was more likely to use a cane (47.2% vs. 36.0%, OR 1.40) and started using a cane at a younger age </a:t>
            </a:r>
            <a:br>
              <a:rPr lang="en-US" sz="1800" dirty="0"/>
            </a:br>
            <a:r>
              <a:rPr lang="en-US" sz="1800" dirty="0"/>
              <a:t>(40 </a:t>
            </a:r>
            <a:r>
              <a:rPr lang="en-US" sz="1800" dirty="0" err="1"/>
              <a:t>yrs</a:t>
            </a:r>
            <a:r>
              <a:rPr lang="en-US" sz="1800" dirty="0"/>
              <a:t> vs. 45.4 </a:t>
            </a:r>
            <a:r>
              <a:rPr lang="en-US" sz="1800" dirty="0" err="1"/>
              <a:t>yrs</a:t>
            </a:r>
            <a:r>
              <a:rPr lang="en-US" sz="1800" dirty="0"/>
              <a:t>) (</a:t>
            </a:r>
            <a:r>
              <a:rPr lang="en-US" sz="1800" dirty="0" err="1"/>
              <a:t>Kavak</a:t>
            </a:r>
            <a:r>
              <a:rPr lang="en-US" sz="1800" dirty="0"/>
              <a:t> et al. Abs. P323)</a:t>
            </a:r>
          </a:p>
          <a:p>
            <a:pPr marL="119063" indent="0">
              <a:buNone/>
            </a:pPr>
            <a:endParaRPr lang="en-CA" sz="1800" dirty="0"/>
          </a:p>
        </p:txBody>
      </p:sp>
      <p:sp>
        <p:nvSpPr>
          <p:cNvPr id="4" name="Slide Number Placeholder 3"/>
          <p:cNvSpPr>
            <a:spLocks noGrp="1"/>
          </p:cNvSpPr>
          <p:nvPr>
            <p:ph type="sldNum" sz="quarter" idx="12"/>
          </p:nvPr>
        </p:nvSpPr>
        <p:spPr/>
        <p:txBody>
          <a:bodyPr/>
          <a:lstStyle/>
          <a:p>
            <a:fld id="{8BE78ECE-F8D7-4923-B1D1-D9DC8AA04550}" type="slidenum">
              <a:rPr lang="en-CA" smtClean="0"/>
              <a:pPr/>
              <a:t>9</a:t>
            </a:fld>
            <a:endParaRPr lang="en-CA" dirty="0"/>
          </a:p>
        </p:txBody>
      </p:sp>
      <p:sp>
        <p:nvSpPr>
          <p:cNvPr id="8" name="Rectangle 7"/>
          <p:cNvSpPr>
            <a:spLocks noChangeArrowheads="1"/>
          </p:cNvSpPr>
          <p:nvPr/>
        </p:nvSpPr>
        <p:spPr bwMode="auto">
          <a:xfrm>
            <a:off x="1549508" y="4868328"/>
            <a:ext cx="6019692" cy="231475"/>
          </a:xfrm>
          <a:prstGeom prst="rect">
            <a:avLst/>
          </a:prstGeom>
          <a:noFill/>
          <a:ln w="9525" algn="ctr">
            <a:noFill/>
            <a:miter lim="800000"/>
            <a:headEnd/>
            <a:tailEnd/>
          </a:ln>
        </p:spPr>
        <p:txBody>
          <a:bodyPr wrap="square" lIns="92075" tIns="46038" rIns="92075" bIns="46038" anchor="b">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marL="228600" indent="-228600" algn="l"/>
            <a:r>
              <a:rPr lang="fr-FR" sz="900" dirty="0" err="1">
                <a:solidFill>
                  <a:srgbClr val="3F4751"/>
                </a:solidFill>
                <a:latin typeface="Microsoft New Tai Lue" panose="020B0502040204020203" pitchFamily="34" charset="0"/>
                <a:cs typeface="Microsoft New Tai Lue" panose="020B0502040204020203" pitchFamily="34" charset="0"/>
              </a:rPr>
              <a:t>Bove</a:t>
            </a:r>
            <a:r>
              <a:rPr lang="fr-FR" sz="900" dirty="0">
                <a:solidFill>
                  <a:srgbClr val="3F4751"/>
                </a:solidFill>
                <a:latin typeface="Microsoft New Tai Lue" panose="020B0502040204020203" pitchFamily="34" charset="0"/>
                <a:cs typeface="Microsoft New Tai Lue" panose="020B0502040204020203" pitchFamily="34" charset="0"/>
              </a:rPr>
              <a:t> et al. Abstract P320. Graves et al. Abstract 201. </a:t>
            </a:r>
            <a:r>
              <a:rPr lang="fr-FR" sz="900" dirty="0" err="1">
                <a:solidFill>
                  <a:srgbClr val="3F4751"/>
                </a:solidFill>
                <a:latin typeface="Microsoft New Tai Lue" panose="020B0502040204020203" pitchFamily="34" charset="0"/>
                <a:cs typeface="Microsoft New Tai Lue" panose="020B0502040204020203" pitchFamily="34" charset="0"/>
              </a:rPr>
              <a:t>Kavak</a:t>
            </a:r>
            <a:r>
              <a:rPr lang="fr-FR" sz="900" dirty="0">
                <a:solidFill>
                  <a:srgbClr val="3F4751"/>
                </a:solidFill>
                <a:latin typeface="Microsoft New Tai Lue" panose="020B0502040204020203" pitchFamily="34" charset="0"/>
                <a:cs typeface="Microsoft New Tai Lue" panose="020B0502040204020203" pitchFamily="34" charset="0"/>
              </a:rPr>
              <a:t> et al. Abstract P323. </a:t>
            </a:r>
          </a:p>
        </p:txBody>
      </p:sp>
      <p:sp>
        <p:nvSpPr>
          <p:cNvPr id="9" name="TextBox 11"/>
          <p:cNvSpPr txBox="1"/>
          <p:nvPr/>
        </p:nvSpPr>
        <p:spPr>
          <a:xfrm>
            <a:off x="486922" y="4415984"/>
            <a:ext cx="5391363" cy="369332"/>
          </a:xfrm>
          <a:prstGeom prst="rect">
            <a:avLst/>
          </a:prstGeom>
          <a:noFill/>
        </p:spPr>
        <p:txBody>
          <a:bodyPr wrap="square" rtlCol="0">
            <a:spAutoFit/>
          </a:bodyPr>
          <a:lstStyle>
            <a:defPPr>
              <a:defRPr lang="en-CA"/>
            </a:defPPr>
            <a:lvl1pPr algn="r" rtl="0" fontAlgn="base">
              <a:spcBef>
                <a:spcPct val="0"/>
              </a:spcBef>
              <a:spcAft>
                <a:spcPct val="0"/>
              </a:spcAft>
              <a:defRPr sz="1200" kern="1200">
                <a:solidFill>
                  <a:schemeClr val="tx1"/>
                </a:solidFill>
                <a:latin typeface="Arial" pitchFamily="34" charset="0"/>
                <a:ea typeface="+mn-ea"/>
                <a:cs typeface="Arial" pitchFamily="34" charset="0"/>
              </a:defRPr>
            </a:lvl1pPr>
            <a:lvl2pPr marL="457200" algn="r" rtl="0" fontAlgn="base">
              <a:spcBef>
                <a:spcPct val="0"/>
              </a:spcBef>
              <a:spcAft>
                <a:spcPct val="0"/>
              </a:spcAft>
              <a:defRPr sz="1200" kern="1200">
                <a:solidFill>
                  <a:schemeClr val="tx1"/>
                </a:solidFill>
                <a:latin typeface="Arial" pitchFamily="34" charset="0"/>
                <a:ea typeface="+mn-ea"/>
                <a:cs typeface="Arial" pitchFamily="34" charset="0"/>
              </a:defRPr>
            </a:lvl2pPr>
            <a:lvl3pPr marL="914400" algn="r" rtl="0" fontAlgn="base">
              <a:spcBef>
                <a:spcPct val="0"/>
              </a:spcBef>
              <a:spcAft>
                <a:spcPct val="0"/>
              </a:spcAft>
              <a:defRPr sz="1200" kern="1200">
                <a:solidFill>
                  <a:schemeClr val="tx1"/>
                </a:solidFill>
                <a:latin typeface="Arial" pitchFamily="34" charset="0"/>
                <a:ea typeface="+mn-ea"/>
                <a:cs typeface="Arial" pitchFamily="34" charset="0"/>
              </a:defRPr>
            </a:lvl3pPr>
            <a:lvl4pPr marL="1371600" algn="r" rtl="0" fontAlgn="base">
              <a:spcBef>
                <a:spcPct val="0"/>
              </a:spcBef>
              <a:spcAft>
                <a:spcPct val="0"/>
              </a:spcAft>
              <a:defRPr sz="1200" kern="1200">
                <a:solidFill>
                  <a:schemeClr val="tx1"/>
                </a:solidFill>
                <a:latin typeface="Arial" pitchFamily="34" charset="0"/>
                <a:ea typeface="+mn-ea"/>
                <a:cs typeface="Arial" pitchFamily="34" charset="0"/>
              </a:defRPr>
            </a:lvl4pPr>
            <a:lvl5pPr marL="1828800" algn="r" rtl="0" fontAlgn="base">
              <a:spcBef>
                <a:spcPct val="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Arial" pitchFamily="34" charset="0"/>
                <a:ea typeface="+mn-ea"/>
                <a:cs typeface="Arial" pitchFamily="34" charset="0"/>
              </a:defRPr>
            </a:lvl6pPr>
            <a:lvl7pPr marL="2743200" algn="l" defTabSz="914400" rtl="0" eaLnBrk="1" latinLnBrk="0" hangingPunct="1">
              <a:defRPr sz="1200" kern="1200">
                <a:solidFill>
                  <a:schemeClr val="tx1"/>
                </a:solidFill>
                <a:latin typeface="Arial" pitchFamily="34" charset="0"/>
                <a:ea typeface="+mn-ea"/>
                <a:cs typeface="Arial" pitchFamily="34" charset="0"/>
              </a:defRPr>
            </a:lvl7pPr>
            <a:lvl8pPr marL="3200400" algn="l" defTabSz="914400" rtl="0" eaLnBrk="1" latinLnBrk="0" hangingPunct="1">
              <a:defRPr sz="1200" kern="1200">
                <a:solidFill>
                  <a:schemeClr val="tx1"/>
                </a:solidFill>
                <a:latin typeface="Arial" pitchFamily="34" charset="0"/>
                <a:ea typeface="+mn-ea"/>
                <a:cs typeface="Arial" pitchFamily="34" charset="0"/>
              </a:defRPr>
            </a:lvl8pPr>
            <a:lvl9pPr marL="3657600" algn="l" defTabSz="914400" rtl="0" eaLnBrk="1" latinLnBrk="0" hangingPunct="1">
              <a:defRPr sz="1200" kern="1200">
                <a:solidFill>
                  <a:schemeClr val="tx1"/>
                </a:solidFill>
                <a:latin typeface="Arial" pitchFamily="34" charset="0"/>
                <a:ea typeface="+mn-ea"/>
                <a:cs typeface="Arial" pitchFamily="34" charset="0"/>
              </a:defRPr>
            </a:lvl9pPr>
          </a:lstStyle>
          <a:p>
            <a:pPr algn="l"/>
            <a:r>
              <a:rPr lang="en-US" sz="900" dirty="0"/>
              <a:t>OC, oral contraceptive; ARR, annualized relapse rate</a:t>
            </a:r>
          </a:p>
          <a:p>
            <a:pPr algn="l"/>
            <a:r>
              <a:rPr lang="en-US" sz="900" dirty="0"/>
              <a:t>CLIMB, Comprehensive Longitudinal Investigation of MS at Brigham and Women’s Hospital</a:t>
            </a:r>
          </a:p>
        </p:txBody>
      </p:sp>
    </p:spTree>
    <p:extLst>
      <p:ext uri="{BB962C8B-B14F-4D97-AF65-F5344CB8AC3E}">
        <p14:creationId xmlns:p14="http://schemas.microsoft.com/office/powerpoint/2010/main" val="4179655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9.0&quot;&gt;&lt;object type=&quot;1&quot; unique_id=&quot;10001&quot;&gt;&lt;object type=&quot;8&quot; unique_id=&quot;10002&quot;&gt;&lt;/object&gt;&lt;object type=&quot;2&quot; unique_id=&quot;10003&quot;&gt;&lt;object type=&quot;3&quot; unique_id=&quot;10006&quot;&gt;&lt;property id=&quot;20148&quot; value=&quot;5&quot;/&gt;&lt;property id=&quot;20300&quot; value=&quot;Slide 4 - &amp;quot;Progressive MS – Results&amp;quot;&quot;/&gt;&lt;property id=&quot;20307&quot; value=&quot;258&quot;/&gt;&lt;/object&gt;&lt;object type=&quot;3&quot; unique_id=&quot;10050&quot;&gt;&lt;property id=&quot;20148&quot; value=&quot;5&quot;/&gt;&lt;property id=&quot;20300&quot; value=&quot;Slide 3 - &amp;quot;Charcot Symposium on CCSVI&amp;quot;&quot;/&gt;&lt;property id=&quot;20307&quot; value=&quot;261&quot;/&gt;&lt;/object&gt;&lt;object type=&quot;3&quot; unique_id=&quot;11546&quot;&gt;&lt;property id=&quot;20148&quot; value=&quot;5&quot;/&gt;&lt;property id=&quot;20300&quot; value=&quot;Slide 1 - &amp;quot;ECTRIMS UPDATE Highlights from the Annual Meeting of the  European Committee on Research and Treatment in MS&amp;quot;&quot;/&gt;&lt;property id=&quot;20307&quot; value=&quot;301&quot;/&gt;&lt;/object&gt;&lt;object type=&quot;3&quot; unique_id=&quot;11547&quot;&gt;&lt;property id=&quot;20148&quot; value=&quot;5&quot;/&gt;&lt;property id=&quot;20300&quot; value=&quot;Slide 2 - &amp;quot;Scientific Review Committee&amp;quot;&quot;/&gt;&lt;property id=&quot;20307&quot; value=&quot;306&quot;/&gt;&lt;/object&gt;&lt;object type=&quot;3&quot; unique_id=&quot;11548&quot;&gt;&lt;property id=&quot;20148&quot; value=&quot;5&quot;/&gt;&lt;property id=&quot;20300&quot; value=&quot;Slide 5 - &amp;quot;FREEDOMS Subgroup Analysis:  Previously Treated vs. Treatment-naïve&amp;quot;&quot;/&gt;&lt;property id=&quot;20307&quot; value=&quot;308&quot;/&gt;&lt;/object&gt;&lt;/object&gt;&lt;/object&gt;&lt;/database&gt;"/>
  <p:tag name="SECTOMILLISECCONVERTED" val="1"/>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NeuroSens Template Sept 2016">
  <a:themeElements>
    <a:clrScheme name="Neuro SEns">
      <a:dk1>
        <a:srgbClr val="3F4751"/>
      </a:dk1>
      <a:lt1>
        <a:srgbClr val="F8F8F8"/>
      </a:lt1>
      <a:dk2>
        <a:srgbClr val="3F4751"/>
      </a:dk2>
      <a:lt2>
        <a:srgbClr val="F8F8F8"/>
      </a:lt2>
      <a:accent1>
        <a:srgbClr val="A7A8A9"/>
      </a:accent1>
      <a:accent2>
        <a:srgbClr val="00A3D0"/>
      </a:accent2>
      <a:accent3>
        <a:srgbClr val="DAF0F6"/>
      </a:accent3>
      <a:accent4>
        <a:srgbClr val="0E5588"/>
      </a:accent4>
      <a:accent5>
        <a:srgbClr val="079560"/>
      </a:accent5>
      <a:accent6>
        <a:srgbClr val="E88018"/>
      </a:accent6>
      <a:hlink>
        <a:srgbClr val="5D5D5D"/>
      </a:hlink>
      <a:folHlink>
        <a:srgbClr val="0E558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Module</Template>
  <TotalTime>2624</TotalTime>
  <Words>8021</Words>
  <Application>Microsoft Office PowerPoint</Application>
  <PresentationFormat>On-screen Show (16:9)</PresentationFormat>
  <Paragraphs>761</Paragraphs>
  <Slides>31</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31</vt:i4>
      </vt:variant>
    </vt:vector>
  </HeadingPairs>
  <TitlesOfParts>
    <vt:vector size="37" baseType="lpstr">
      <vt:lpstr>Arial</vt:lpstr>
      <vt:lpstr>Corbel</vt:lpstr>
      <vt:lpstr>Microsoft New Tai Lue</vt:lpstr>
      <vt:lpstr>Wingdings</vt:lpstr>
      <vt:lpstr>Wingdings 2</vt:lpstr>
      <vt:lpstr>NeuroSens Template Sept 2016</vt:lpstr>
      <vt:lpstr>PowerPoint Presentation</vt:lpstr>
      <vt:lpstr>Scientific Review</vt:lpstr>
      <vt:lpstr>Highlights from ECTRIMS 2016</vt:lpstr>
      <vt:lpstr>Environmental factors – Vitamin D</vt:lpstr>
      <vt:lpstr>Vitamin D add-on therapy: SOLAR study</vt:lpstr>
      <vt:lpstr>Environmental factors – Smoking &amp; alcohol</vt:lpstr>
      <vt:lpstr>Latitude effect – MSBase </vt:lpstr>
      <vt:lpstr>Hormonal effects Timing of administration of androgens alters effect in EAE</vt:lpstr>
      <vt:lpstr>Hormonal effects Effect of estrogens in MS</vt:lpstr>
      <vt:lpstr>Emerging concepts – MOG Ab disorders</vt:lpstr>
      <vt:lpstr>Immunology – Effect on lymphocyte subsets</vt:lpstr>
      <vt:lpstr>Treatment trials – Relapsing MS TEMSO extension </vt:lpstr>
      <vt:lpstr>Treatment trials – Relapsing MS ENDORSE extension </vt:lpstr>
      <vt:lpstr>Treatment trials – RRMS CARE-MS II extension </vt:lpstr>
      <vt:lpstr>Treatment trials – RRMS  Alemtuzumab: Safety results – Autoimmunity </vt:lpstr>
      <vt:lpstr>Treatment trials – RRMS OPERA I/II </vt:lpstr>
      <vt:lpstr>Treatment trials – Relapsing MS CLARITY extension</vt:lpstr>
      <vt:lpstr>Treatment trials – Relapsing MS Oral cladribine safety analysis</vt:lpstr>
      <vt:lpstr>Real-world &amp; observational studies Retrospective analysis of Canadian claims data</vt:lpstr>
      <vt:lpstr>Real-world &amp; observational studies Comparative studies – 1 of 2</vt:lpstr>
      <vt:lpstr>Real-world &amp; observational studies Comparative studies – 2 of 2</vt:lpstr>
      <vt:lpstr>Importance of early treatment</vt:lpstr>
      <vt:lpstr>DMTs slow progression to EDSS 6</vt:lpstr>
      <vt:lpstr>Long-term effect of DMTs – Calgary results</vt:lpstr>
      <vt:lpstr>Is there a “treatment lag” in progressive MS?</vt:lpstr>
      <vt:lpstr>“No evidence of progression” (NEP) </vt:lpstr>
      <vt:lpstr>ORATORIO –  post-hoc analysis of composite disability outcomes</vt:lpstr>
      <vt:lpstr>EXPAND trial of siponimod in SPMS</vt:lpstr>
      <vt:lpstr>“Therapeutic inertia”</vt:lpstr>
      <vt:lpstr>Risk tolerance – the patient perspective</vt:lpstr>
      <vt:lpstr>PowerPoint Presentation</vt:lpstr>
    </vt:vector>
  </TitlesOfParts>
  <Manager>Anne St-Michel</Manager>
  <Company>Lind Publishing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ECTRIMS 2016 Update Highlights from London UK Meeting</dc:title>
  <dc:subject>21ST ANNUAL CONFERENCE OF REHABILITATION IN MS</dc:subject>
  <dc:creator>Anne St-Michel</dc:creator>
  <cp:lastModifiedBy>Steven Manners</cp:lastModifiedBy>
  <cp:revision>388</cp:revision>
  <dcterms:created xsi:type="dcterms:W3CDTF">2010-03-25T20:39:33Z</dcterms:created>
  <dcterms:modified xsi:type="dcterms:W3CDTF">2016-10-13T14:16:57Z</dcterms:modified>
</cp:coreProperties>
</file>